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56" r:id="rId5"/>
    <p:sldId id="262" r:id="rId6"/>
    <p:sldId id="291" r:id="rId7"/>
    <p:sldId id="263" r:id="rId8"/>
    <p:sldId id="270" r:id="rId9"/>
    <p:sldId id="268" r:id="rId10"/>
    <p:sldId id="290" r:id="rId11"/>
    <p:sldId id="288" r:id="rId12"/>
    <p:sldId id="287" r:id="rId13"/>
    <p:sldId id="271" r:id="rId14"/>
    <p:sldId id="257" r:id="rId15"/>
    <p:sldId id="274" r:id="rId16"/>
    <p:sldId id="289" r:id="rId17"/>
    <p:sldId id="286" r:id="rId18"/>
    <p:sldId id="275" r:id="rId19"/>
    <p:sldId id="276" r:id="rId20"/>
    <p:sldId id="273" r:id="rId21"/>
    <p:sldId id="265" r:id="rId22"/>
    <p:sldId id="269" r:id="rId23"/>
    <p:sldId id="277" r:id="rId24"/>
    <p:sldId id="278" r:id="rId25"/>
    <p:sldId id="279" r:id="rId26"/>
    <p:sldId id="285" r:id="rId27"/>
    <p:sldId id="259" r:id="rId28"/>
    <p:sldId id="266" r:id="rId29"/>
    <p:sldId id="264" r:id="rId30"/>
    <p:sldId id="280" r:id="rId31"/>
    <p:sldId id="284" r:id="rId32"/>
    <p:sldId id="281" r:id="rId33"/>
    <p:sldId id="282" r:id="rId34"/>
    <p:sldId id="261"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1"/>
    <p:restoredTop sz="70047" autoAdjust="0"/>
  </p:normalViewPr>
  <p:slideViewPr>
    <p:cSldViewPr snapToGrid="0">
      <p:cViewPr>
        <p:scale>
          <a:sx n="80" d="100"/>
          <a:sy n="80" d="100"/>
        </p:scale>
        <p:origin x="504" y="72"/>
      </p:cViewPr>
      <p:guideLst/>
    </p:cSldViewPr>
  </p:slideViewPr>
  <p:notesTextViewPr>
    <p:cViewPr>
      <p:scale>
        <a:sx n="232" d="100"/>
        <a:sy n="232" d="100"/>
      </p:scale>
      <p:origin x="0" y="0"/>
    </p:cViewPr>
  </p:notesTextViewPr>
  <p:sorterViewPr>
    <p:cViewPr>
      <p:scale>
        <a:sx n="1" d="1"/>
        <a:sy n="1" d="1"/>
      </p:scale>
      <p:origin x="0" y="0"/>
    </p:cViewPr>
  </p:sorterViewPr>
  <p:notesViewPr>
    <p:cSldViewPr snapToGrid="0">
      <p:cViewPr varScale="1">
        <p:scale>
          <a:sx n="178" d="100"/>
          <a:sy n="178" d="100"/>
        </p:scale>
        <p:origin x="29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UD Digi Kyokasho NK-R" panose="02020400000000000000" pitchFamily="18" charset="-128"/>
                <a:ea typeface="UD Digi Kyokasho NK-R" panose="02020400000000000000" pitchFamily="18" charset="-128"/>
              </a:defRPr>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UD Digi Kyokasho NK-R" panose="02020400000000000000" pitchFamily="18" charset="-128"/>
                <a:ea typeface="UD Digi Kyokasho NK-R" panose="02020400000000000000" pitchFamily="18" charset="-128"/>
              </a:defRPr>
            </a:lvl1pPr>
          </a:lstStyle>
          <a:p>
            <a:fld id="{A51462B1-F062-F745-9969-A1392829A63C}" type="datetimeFigureOut">
              <a:rPr lang="en-JP" smtClean="0"/>
              <a:pPr/>
              <a:t>12/15/2023</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P"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UD Digi Kyokasho NK-R" panose="02020400000000000000" pitchFamily="18" charset="-128"/>
                <a:ea typeface="UD Digi Kyokasho NK-R" panose="02020400000000000000" pitchFamily="18" charset="-128"/>
              </a:defRPr>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UD Digi Kyokasho NK-R" panose="02020400000000000000" pitchFamily="18" charset="-128"/>
                <a:ea typeface="UD Digi Kyokasho NK-R" panose="02020400000000000000" pitchFamily="18" charset="-128"/>
              </a:defRPr>
            </a:lvl1pPr>
          </a:lstStyle>
          <a:p>
            <a:fld id="{EA60260C-5403-FC42-97BC-ED3D6BAEA418}" type="slidenum">
              <a:rPr lang="en-JP" smtClean="0"/>
              <a:pPr/>
              <a:t>‹#›</a:t>
            </a:fld>
            <a:endParaRPr lang="en-JP"/>
          </a:p>
        </p:txBody>
      </p:sp>
    </p:spTree>
    <p:extLst>
      <p:ext uri="{BB962C8B-B14F-4D97-AF65-F5344CB8AC3E}">
        <p14:creationId xmlns:p14="http://schemas.microsoft.com/office/powerpoint/2010/main" val="2098832147"/>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UD Digi Kyokasho NK-R" panose="02020400000000000000" pitchFamily="18" charset="-128"/>
        <a:ea typeface="UD Digi Kyokasho NK-R" panose="02020400000000000000" pitchFamily="18" charset="-128"/>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Thank you for the introduction. I'd like to present a nonlinear ray tracing technique for displacement</a:t>
            </a:r>
            <a:r>
              <a:rPr lang="en-US" dirty="0"/>
              <a:t> </a:t>
            </a:r>
            <a:r>
              <a:rPr lang="en-JP" dirty="0"/>
              <a:t>and shell mapping.</a:t>
            </a:r>
          </a:p>
        </p:txBody>
      </p:sp>
      <p:sp>
        <p:nvSpPr>
          <p:cNvPr id="4" name="Slide Number Placeholder 3"/>
          <p:cNvSpPr>
            <a:spLocks noGrp="1"/>
          </p:cNvSpPr>
          <p:nvPr>
            <p:ph type="sldNum" sz="quarter" idx="5"/>
          </p:nvPr>
        </p:nvSpPr>
        <p:spPr/>
        <p:txBody>
          <a:bodyPr/>
          <a:lstStyle/>
          <a:p>
            <a:fld id="{EA60260C-5403-FC42-97BC-ED3D6BAEA418}" type="slidenum">
              <a:rPr lang="en-JP" smtClean="0"/>
              <a:t>1</a:t>
            </a:fld>
            <a:endParaRPr lang="en-JP"/>
          </a:p>
        </p:txBody>
      </p:sp>
    </p:spTree>
    <p:extLst>
      <p:ext uri="{BB962C8B-B14F-4D97-AF65-F5344CB8AC3E}">
        <p14:creationId xmlns:p14="http://schemas.microsoft.com/office/powerpoint/2010/main" val="2721356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vertex of the base mesh triangle has its UV coordinates, and when the prism is converted from world space to texture space, a straight ray piercing the prism becomes nonlinear.</a:t>
            </a:r>
          </a:p>
        </p:txBody>
      </p:sp>
      <p:sp>
        <p:nvSpPr>
          <p:cNvPr id="4" name="Slide Number Placeholder 3"/>
          <p:cNvSpPr>
            <a:spLocks noGrp="1"/>
          </p:cNvSpPr>
          <p:nvPr>
            <p:ph type="sldNum" sz="quarter" idx="5"/>
          </p:nvPr>
        </p:nvSpPr>
        <p:spPr/>
        <p:txBody>
          <a:bodyPr/>
          <a:lstStyle/>
          <a:p>
            <a:fld id="{EA60260C-5403-FC42-97BC-ED3D6BAEA418}" type="slidenum">
              <a:rPr lang="en-JP" smtClean="0"/>
              <a:t>10</a:t>
            </a:fld>
            <a:endParaRPr lang="en-JP"/>
          </a:p>
        </p:txBody>
      </p:sp>
    </p:spTree>
    <p:extLst>
      <p:ext uri="{BB962C8B-B14F-4D97-AF65-F5344CB8AC3E}">
        <p14:creationId xmlns:p14="http://schemas.microsoft.com/office/powerpoint/2010/main" val="3720121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perform intersection tests entirely in texture space, we need to solve this equation. Here, o is the viewpoint, </a:t>
            </a:r>
            <a:r>
              <a:rPr lang="el-GR" dirty="0"/>
              <a:t>ω </a:t>
            </a:r>
            <a:r>
              <a:rPr lang="en-US" dirty="0"/>
              <a:t>is the ray direction, and t is the distance</a:t>
            </a:r>
            <a:r>
              <a:rPr lang="ja-JP" altLang="en-US" dirty="0"/>
              <a:t> </a:t>
            </a:r>
            <a:r>
              <a:rPr lang="en-US" altLang="ja-JP" dirty="0"/>
              <a:t>to</a:t>
            </a:r>
            <a:r>
              <a:rPr lang="ja-JP" altLang="en-US" dirty="0"/>
              <a:t> </a:t>
            </a:r>
            <a:r>
              <a:rPr lang="en-US" altLang="ja-JP" dirty="0"/>
              <a:t>an</a:t>
            </a:r>
            <a:r>
              <a:rPr lang="en-US" dirty="0"/>
              <a:t> intersection point.</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11</a:t>
            </a:fld>
            <a:endParaRPr lang="en-JP"/>
          </a:p>
        </p:txBody>
      </p:sp>
    </p:spTree>
    <p:extLst>
      <p:ext uri="{BB962C8B-B14F-4D97-AF65-F5344CB8AC3E}">
        <p14:creationId xmlns:p14="http://schemas.microsoft.com/office/powerpoint/2010/main" val="4053682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finding of this work is that acceleration structure traversal becomes easy when a ray is represented as a function of h.</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12</a:t>
            </a:fld>
            <a:endParaRPr lang="en-JP"/>
          </a:p>
        </p:txBody>
      </p:sp>
    </p:spTree>
    <p:extLst>
      <p:ext uri="{BB962C8B-B14F-4D97-AF65-F5344CB8AC3E}">
        <p14:creationId xmlns:p14="http://schemas.microsoft.com/office/powerpoint/2010/main" val="3023494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I’d like to remove this distance parameter t from the equation. </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13</a:t>
            </a:fld>
            <a:endParaRPr lang="en-JP"/>
          </a:p>
        </p:txBody>
      </p:sp>
    </p:spTree>
    <p:extLst>
      <p:ext uri="{BB962C8B-B14F-4D97-AF65-F5344CB8AC3E}">
        <p14:creationId xmlns:p14="http://schemas.microsoft.com/office/powerpoint/2010/main" val="2582098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taking dot products on the both sides with two vectors e0 and e1 orthogonal to </a:t>
            </a:r>
            <a:r>
              <a:rPr lang="en-JP" dirty="0"/>
              <a:t>ω</a:t>
            </a:r>
            <a:r>
              <a:rPr lang="en-US" dirty="0"/>
              <a:t>, we obtain these simultaneous equations.</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14</a:t>
            </a:fld>
            <a:endParaRPr lang="en-JP"/>
          </a:p>
        </p:txBody>
      </p:sp>
    </p:spTree>
    <p:extLst>
      <p:ext uri="{BB962C8B-B14F-4D97-AF65-F5344CB8AC3E}">
        <p14:creationId xmlns:p14="http://schemas.microsoft.com/office/powerpoint/2010/main" val="2830649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Solving them for alpha and beta, the ray can be expressed with quadratic rational functions of h. The source code is available, so please don’t worry about these coefficients. By applying a linear transformation to this,</a:t>
            </a:r>
          </a:p>
        </p:txBody>
      </p:sp>
      <p:sp>
        <p:nvSpPr>
          <p:cNvPr id="4" name="Slide Number Placeholder 3"/>
          <p:cNvSpPr>
            <a:spLocks noGrp="1"/>
          </p:cNvSpPr>
          <p:nvPr>
            <p:ph type="sldNum" sz="quarter" idx="5"/>
          </p:nvPr>
        </p:nvSpPr>
        <p:spPr/>
        <p:txBody>
          <a:bodyPr/>
          <a:lstStyle/>
          <a:p>
            <a:fld id="{EA60260C-5403-FC42-97BC-ED3D6BAEA418}" type="slidenum">
              <a:rPr lang="en-JP" smtClean="0"/>
              <a:t>15</a:t>
            </a:fld>
            <a:endParaRPr lang="en-JP"/>
          </a:p>
        </p:txBody>
      </p:sp>
    </p:spTree>
    <p:extLst>
      <p:ext uri="{BB962C8B-B14F-4D97-AF65-F5344CB8AC3E}">
        <p14:creationId xmlns:p14="http://schemas.microsoft.com/office/powerpoint/2010/main" val="3336194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ray in texture space can also be represented by quadratic rational functions. </a:t>
            </a:r>
          </a:p>
        </p:txBody>
      </p:sp>
      <p:sp>
        <p:nvSpPr>
          <p:cNvPr id="4" name="Slide Number Placeholder 3"/>
          <p:cNvSpPr>
            <a:spLocks noGrp="1"/>
          </p:cNvSpPr>
          <p:nvPr>
            <p:ph type="sldNum" sz="quarter" idx="5"/>
          </p:nvPr>
        </p:nvSpPr>
        <p:spPr/>
        <p:txBody>
          <a:bodyPr/>
          <a:lstStyle/>
          <a:p>
            <a:fld id="{EA60260C-5403-FC42-97BC-ED3D6BAEA418}" type="slidenum">
              <a:rPr lang="en-JP" smtClean="0"/>
              <a:t>16</a:t>
            </a:fld>
            <a:endParaRPr lang="en-JP"/>
          </a:p>
        </p:txBody>
      </p:sp>
    </p:spTree>
    <p:extLst>
      <p:ext uri="{BB962C8B-B14F-4D97-AF65-F5344CB8AC3E}">
        <p14:creationId xmlns:p14="http://schemas.microsoft.com/office/powerpoint/2010/main" val="2988405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reasons for using the rational function form. Nonlinear ray tracing eliminates the need for affine arithmetic to compute conservative bounding boxes and matrix inversions used in TFDM. It also eliminates ray marching from shell mapping.</a:t>
            </a:r>
          </a:p>
        </p:txBody>
      </p:sp>
      <p:sp>
        <p:nvSpPr>
          <p:cNvPr id="4" name="Slide Number Placeholder 3"/>
          <p:cNvSpPr>
            <a:spLocks noGrp="1"/>
          </p:cNvSpPr>
          <p:nvPr>
            <p:ph type="sldNum" sz="quarter" idx="5"/>
          </p:nvPr>
        </p:nvSpPr>
        <p:spPr/>
        <p:txBody>
          <a:bodyPr/>
          <a:lstStyle/>
          <a:p>
            <a:fld id="{EA60260C-5403-FC42-97BC-ED3D6BAEA418}" type="slidenum">
              <a:rPr lang="en-JP" smtClean="0"/>
              <a:t>17</a:t>
            </a:fld>
            <a:endParaRPr lang="en-JP"/>
          </a:p>
        </p:txBody>
      </p:sp>
    </p:spTree>
    <p:extLst>
      <p:ext uri="{BB962C8B-B14F-4D97-AF65-F5344CB8AC3E}">
        <p14:creationId xmlns:p14="http://schemas.microsoft.com/office/powerpoint/2010/main" val="3342462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axis-aligned bounding boxes of tiny triangles generated by a displacement map overlap in world space but not in texture space. Therefore, there is no need to use affine arithmetic.</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18</a:t>
            </a:fld>
            <a:endParaRPr lang="en-JP"/>
          </a:p>
        </p:txBody>
      </p:sp>
    </p:spTree>
    <p:extLst>
      <p:ext uri="{BB962C8B-B14F-4D97-AF65-F5344CB8AC3E}">
        <p14:creationId xmlns:p14="http://schemas.microsoft.com/office/powerpoint/2010/main" val="2201508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nonlinear rays, we can render geometry in a shell even if the base mesh triangle is degenerated in texture space because matrix inversions are no longer used.</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19</a:t>
            </a:fld>
            <a:endParaRPr lang="en-JP"/>
          </a:p>
        </p:txBody>
      </p:sp>
    </p:spTree>
    <p:extLst>
      <p:ext uri="{BB962C8B-B14F-4D97-AF65-F5344CB8AC3E}">
        <p14:creationId xmlns:p14="http://schemas.microsoft.com/office/powerpoint/2010/main" val="191047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Displacement mapping maps a height field, and shell mapping maps arbitrary geometry to a 3D surface as shown here.</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2</a:t>
            </a:fld>
            <a:endParaRPr lang="en-JP"/>
          </a:p>
        </p:txBody>
      </p:sp>
    </p:spTree>
    <p:extLst>
      <p:ext uri="{BB962C8B-B14F-4D97-AF65-F5344CB8AC3E}">
        <p14:creationId xmlns:p14="http://schemas.microsoft.com/office/powerpoint/2010/main" val="13517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acceleration structure is two-level. [click] The top-level acceleration structure is a BVH built over prisms.[click] TFDM uses minmax mipmap [click] and shell mapping uses implicit quadtree as the bottom level acceleration structure. Each leaf of the quadtree stores the reference to an object to be instanced.</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20</a:t>
            </a:fld>
            <a:endParaRPr lang="en-JP"/>
          </a:p>
        </p:txBody>
      </p:sp>
    </p:spTree>
    <p:extLst>
      <p:ext uri="{BB962C8B-B14F-4D97-AF65-F5344CB8AC3E}">
        <p14:creationId xmlns:p14="http://schemas.microsoft.com/office/powerpoint/2010/main" val="1780988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Nonlinear ray-AABB intersection test is done by finding the intersections of each face of an AABB and nonlinear ray. For example, for a plane whose U-coordinate is constant, we just need to solve this quadratic equation. This way, acceleration structure traversal can be performed robustly.</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21</a:t>
            </a:fld>
            <a:endParaRPr lang="en-JP"/>
          </a:p>
        </p:txBody>
      </p:sp>
    </p:spTree>
    <p:extLst>
      <p:ext uri="{BB962C8B-B14F-4D97-AF65-F5344CB8AC3E}">
        <p14:creationId xmlns:p14="http://schemas.microsoft.com/office/powerpoint/2010/main" val="3378460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intersections of a nonlinear ray and triangle can be found by substituting rational functions into a plane equation defined in texture space. This time we need to solve a cubic equation obtained by clearing the denominators.</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22</a:t>
            </a:fld>
            <a:endParaRPr lang="en-JP"/>
          </a:p>
        </p:txBody>
      </p:sp>
    </p:spTree>
    <p:extLst>
      <p:ext uri="{BB962C8B-B14F-4D97-AF65-F5344CB8AC3E}">
        <p14:creationId xmlns:p14="http://schemas.microsoft.com/office/powerpoint/2010/main" val="4071967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briefly summarize, we need to solve quadratic equations for acceleration structure traversal, and cubic equations for ray-triangle intersection tests. So, the proposed method is surprisingly simple.</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23</a:t>
            </a:fld>
            <a:endParaRPr lang="en-JP"/>
          </a:p>
        </p:txBody>
      </p:sp>
    </p:spTree>
    <p:extLst>
      <p:ext uri="{BB962C8B-B14F-4D97-AF65-F5344CB8AC3E}">
        <p14:creationId xmlns:p14="http://schemas.microsoft.com/office/powerpoint/2010/main" val="2064277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I’ll show some results. Here, the proposed method was compared against displacement mapping by pre-tessellation. T</a:t>
            </a:r>
            <a:r>
              <a:rPr lang="en-US" i="0" dirty="0">
                <a:effectLst/>
                <a:latin typeface="Helvetica" pitchFamily="2" charset="0"/>
              </a:rPr>
              <a:t>he proposed method achieves from 20 to 30% of the speed of the rendering of the pre-tessellated geometry. The fur geometry on the right is an exception, where the proposed method achieves about twice the speed. This is because the axis-aligned bounding boxes in texture space behave as oriented bounding boxes in world space.</a:t>
            </a:r>
          </a:p>
        </p:txBody>
      </p:sp>
      <p:sp>
        <p:nvSpPr>
          <p:cNvPr id="4" name="Slide Number Placeholder 3"/>
          <p:cNvSpPr>
            <a:spLocks noGrp="1"/>
          </p:cNvSpPr>
          <p:nvPr>
            <p:ph type="sldNum" sz="quarter" idx="5"/>
          </p:nvPr>
        </p:nvSpPr>
        <p:spPr/>
        <p:txBody>
          <a:bodyPr/>
          <a:lstStyle/>
          <a:p>
            <a:fld id="{EA60260C-5403-FC42-97BC-ED3D6BAEA418}" type="slidenum">
              <a:rPr lang="en-JP" smtClean="0"/>
              <a:t>24</a:t>
            </a:fld>
            <a:endParaRPr lang="en-JP"/>
          </a:p>
        </p:txBody>
      </p:sp>
    </p:spTree>
    <p:extLst>
      <p:ext uri="{BB962C8B-B14F-4D97-AF65-F5344CB8AC3E}">
        <p14:creationId xmlns:p14="http://schemas.microsoft.com/office/powerpoint/2010/main" val="2334823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shell mapped objects were rendered using the proposed method. The use of an implicit quadtree facilitates repeated placement of the same object along a mesh surface.</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25</a:t>
            </a:fld>
            <a:endParaRPr lang="en-JP"/>
          </a:p>
        </p:txBody>
      </p:sp>
    </p:spTree>
    <p:extLst>
      <p:ext uri="{BB962C8B-B14F-4D97-AF65-F5344CB8AC3E}">
        <p14:creationId xmlns:p14="http://schemas.microsoft.com/office/powerpoint/2010/main" val="2597890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latin typeface="+mn-lt"/>
              </a:rPr>
              <a:t>The method works even if the vertex normals are oriented to cause self-intersections.</a:t>
            </a:r>
          </a:p>
        </p:txBody>
      </p:sp>
      <p:sp>
        <p:nvSpPr>
          <p:cNvPr id="4" name="Slide Number Placeholder 3"/>
          <p:cNvSpPr>
            <a:spLocks noGrp="1"/>
          </p:cNvSpPr>
          <p:nvPr>
            <p:ph type="sldNum" sz="quarter" idx="5"/>
          </p:nvPr>
        </p:nvSpPr>
        <p:spPr/>
        <p:txBody>
          <a:bodyPr/>
          <a:lstStyle/>
          <a:p>
            <a:fld id="{EA60260C-5403-FC42-97BC-ED3D6BAEA418}" type="slidenum">
              <a:rPr lang="en-JP" smtClean="0"/>
              <a:t>26</a:t>
            </a:fld>
            <a:endParaRPr lang="en-JP"/>
          </a:p>
        </p:txBody>
      </p:sp>
    </p:spTree>
    <p:extLst>
      <p:ext uri="{BB962C8B-B14F-4D97-AF65-F5344CB8AC3E}">
        <p14:creationId xmlns:p14="http://schemas.microsoft.com/office/powerpoint/2010/main" val="3161325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latin typeface="+mn-lt"/>
              </a:rPr>
              <a:t>Unfortunately, the proposed method has some limitations. In this test, displacement mapping is applied to a torus, and a bright green luminescent material is assigned to the back surface to see if watertightness is guaranteed. With single precision, some rays slip through the geometry. Switching to double precision prevents this issue, but there is no guarantee that perfect results will always be obtained.</a:t>
            </a:r>
          </a:p>
        </p:txBody>
      </p:sp>
      <p:sp>
        <p:nvSpPr>
          <p:cNvPr id="4" name="Slide Number Placeholder 3"/>
          <p:cNvSpPr>
            <a:spLocks noGrp="1"/>
          </p:cNvSpPr>
          <p:nvPr>
            <p:ph type="sldNum" sz="quarter" idx="5"/>
          </p:nvPr>
        </p:nvSpPr>
        <p:spPr/>
        <p:txBody>
          <a:bodyPr/>
          <a:lstStyle/>
          <a:p>
            <a:fld id="{EA60260C-5403-FC42-97BC-ED3D6BAEA418}" type="slidenum">
              <a:rPr lang="en-JP" smtClean="0"/>
              <a:t>27</a:t>
            </a:fld>
            <a:endParaRPr lang="en-JP"/>
          </a:p>
        </p:txBody>
      </p:sp>
    </p:spTree>
    <p:extLst>
      <p:ext uri="{BB962C8B-B14F-4D97-AF65-F5344CB8AC3E}">
        <p14:creationId xmlns:p14="http://schemas.microsoft.com/office/powerpoint/2010/main" val="2441132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The proposed method does not support vector displacement mapping, however, </a:t>
            </a:r>
            <a:r>
              <a:rPr lang="en-US" dirty="0"/>
              <a:t>this kind of animation can be created by moving vertex normals.</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28</a:t>
            </a:fld>
            <a:endParaRPr lang="en-JP"/>
          </a:p>
        </p:txBody>
      </p:sp>
    </p:spTree>
    <p:extLst>
      <p:ext uri="{BB962C8B-B14F-4D97-AF65-F5344CB8AC3E}">
        <p14:creationId xmlns:p14="http://schemas.microsoft.com/office/powerpoint/2010/main" val="628332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To conclude, a simple algorithm for displacement mapping and shell mapping is presented. </a:t>
            </a:r>
            <a:r>
              <a:rPr lang="en-US" dirty="0"/>
              <a:t>Alt</a:t>
            </a:r>
            <a:r>
              <a:rPr lang="en-JP" dirty="0"/>
              <a:t>hough it has some limitations, the method is intuitive and can efficiently render highly detailed geometry with a small memory footprint. A major advantage of the proposed method is that a variety of techniques developed for the BVH such as programmable instance can be applied</a:t>
            </a:r>
            <a:r>
              <a:rPr lang="en-JP" i="0" dirty="0"/>
              <a:t> </a:t>
            </a:r>
            <a:r>
              <a:rPr lang="en-US" i="0" dirty="0">
                <a:effectLst/>
                <a:latin typeface="Helvetica" pitchFamily="2" charset="0"/>
              </a:rPr>
              <a:t>because the BVH is used as an acceleration data structure.</a:t>
            </a:r>
          </a:p>
          <a:p>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29</a:t>
            </a:fld>
            <a:endParaRPr lang="en-JP"/>
          </a:p>
        </p:txBody>
      </p:sp>
    </p:spTree>
    <p:extLst>
      <p:ext uri="{BB962C8B-B14F-4D97-AF65-F5344CB8AC3E}">
        <p14:creationId xmlns:p14="http://schemas.microsoft.com/office/powerpoint/2010/main" val="2815278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i="0" dirty="0"/>
              <a:t>They </a:t>
            </a:r>
            <a:r>
              <a:rPr lang="en-US" altLang="ja-JP" i="0" dirty="0">
                <a:effectLst/>
                <a:latin typeface="Helvetica" pitchFamily="2" charset="0"/>
              </a:rPr>
              <a:t>are very powerful</a:t>
            </a:r>
            <a:r>
              <a:rPr lang="ja-JP" altLang="en-US" i="0" dirty="0">
                <a:effectLst/>
                <a:latin typeface="Helvetica" pitchFamily="2" charset="0"/>
              </a:rPr>
              <a:t> </a:t>
            </a:r>
            <a:r>
              <a:rPr lang="en-US" altLang="ja-JP" i="0" dirty="0">
                <a:effectLst/>
                <a:latin typeface="Helvetica" pitchFamily="2" charset="0"/>
              </a:rPr>
              <a:t>tools.</a:t>
            </a:r>
            <a:r>
              <a:rPr lang="en-US" altLang="ja-JP" dirty="0"/>
              <a:t> However, it is not easy to simultaneously achieve high ray tracing performance, low memory footprint, interactive feedback, and ease of implementation partly because rays in world space are nonlinear in texture space.</a:t>
            </a:r>
            <a:endParaRPr lang="en-JP" altLang="ja-JP" dirty="0"/>
          </a:p>
        </p:txBody>
      </p:sp>
      <p:sp>
        <p:nvSpPr>
          <p:cNvPr id="4" name="Slide Number Placeholder 3"/>
          <p:cNvSpPr>
            <a:spLocks noGrp="1"/>
          </p:cNvSpPr>
          <p:nvPr>
            <p:ph type="sldNum" sz="quarter" idx="5"/>
          </p:nvPr>
        </p:nvSpPr>
        <p:spPr/>
        <p:txBody>
          <a:bodyPr/>
          <a:lstStyle/>
          <a:p>
            <a:fld id="{EA60260C-5403-FC42-97BC-ED3D6BAEA418}" type="slidenum">
              <a:rPr lang="en-JP" smtClean="0"/>
              <a:t>3</a:t>
            </a:fld>
            <a:endParaRPr lang="en-JP"/>
          </a:p>
        </p:txBody>
      </p:sp>
    </p:spTree>
    <p:extLst>
      <p:ext uri="{BB962C8B-B14F-4D97-AF65-F5344CB8AC3E}">
        <p14:creationId xmlns:p14="http://schemas.microsoft.com/office/powerpoint/2010/main" val="3972141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I’d like to thank anynymous reviewers, Brian Budge, Marcos Fajardo, Yuki Ozawa, Kentaro Suzuki</a:t>
            </a:r>
            <a:r>
              <a:rPr lang="en-US" dirty="0"/>
              <a:t>, and my wife who purchased a full conference ticket just to see my presentation.</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30</a:t>
            </a:fld>
            <a:endParaRPr lang="en-JP"/>
          </a:p>
        </p:txBody>
      </p:sp>
    </p:spTree>
    <p:extLst>
      <p:ext uri="{BB962C8B-B14F-4D97-AF65-F5344CB8AC3E}">
        <p14:creationId xmlns:p14="http://schemas.microsoft.com/office/powerpoint/2010/main" val="4074134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Thank you for your attention.</a:t>
            </a:r>
          </a:p>
        </p:txBody>
      </p:sp>
      <p:sp>
        <p:nvSpPr>
          <p:cNvPr id="4" name="Slide Number Placeholder 3"/>
          <p:cNvSpPr>
            <a:spLocks noGrp="1"/>
          </p:cNvSpPr>
          <p:nvPr>
            <p:ph type="sldNum" sz="quarter" idx="5"/>
          </p:nvPr>
        </p:nvSpPr>
        <p:spPr/>
        <p:txBody>
          <a:bodyPr/>
          <a:lstStyle/>
          <a:p>
            <a:fld id="{EA60260C-5403-FC42-97BC-ED3D6BAEA418}" type="slidenum">
              <a:rPr lang="en-JP" smtClean="0"/>
              <a:t>31</a:t>
            </a:fld>
            <a:endParaRPr lang="en-JP"/>
          </a:p>
        </p:txBody>
      </p:sp>
    </p:spTree>
    <p:extLst>
      <p:ext uri="{BB962C8B-B14F-4D97-AF65-F5344CB8AC3E}">
        <p14:creationId xmlns:p14="http://schemas.microsoft.com/office/powerpoint/2010/main" val="1074180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proposed tessellation-free displacement mapping, TFDM for short, can render detailed geometry with a small amount of memory. TFDM gives impressive results but is rather complex, at least for me.</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4</a:t>
            </a:fld>
            <a:endParaRPr lang="en-JP"/>
          </a:p>
        </p:txBody>
      </p:sp>
    </p:spTree>
    <p:extLst>
      <p:ext uri="{BB962C8B-B14F-4D97-AF65-F5344CB8AC3E}">
        <p14:creationId xmlns:p14="http://schemas.microsoft.com/office/powerpoint/2010/main" val="286663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shell mapping algorithms use ray marching optionally with a distance map. They are not very efficient, and as far as I know, shell mapping is not yet a standard feature of production renderers.</a:t>
            </a:r>
            <a:endParaRPr lang="en-JP" dirty="0"/>
          </a:p>
        </p:txBody>
      </p:sp>
      <p:sp>
        <p:nvSpPr>
          <p:cNvPr id="4" name="Slide Number Placeholder 3"/>
          <p:cNvSpPr>
            <a:spLocks noGrp="1"/>
          </p:cNvSpPr>
          <p:nvPr>
            <p:ph type="sldNum" sz="quarter" idx="5"/>
          </p:nvPr>
        </p:nvSpPr>
        <p:spPr/>
        <p:txBody>
          <a:bodyPr/>
          <a:lstStyle/>
          <a:p>
            <a:fld id="{EA60260C-5403-FC42-97BC-ED3D6BAEA418}" type="slidenum">
              <a:rPr lang="en-JP" smtClean="0"/>
              <a:t>5</a:t>
            </a:fld>
            <a:endParaRPr lang="en-JP"/>
          </a:p>
        </p:txBody>
      </p:sp>
    </p:spTree>
    <p:extLst>
      <p:ext uri="{BB962C8B-B14F-4D97-AF65-F5344CB8AC3E}">
        <p14:creationId xmlns:p14="http://schemas.microsoft.com/office/powerpoint/2010/main" val="34038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goals of this work are set to simplify TFDM and to bring shell mapping one step closer to practical use.</a:t>
            </a:r>
          </a:p>
        </p:txBody>
      </p:sp>
      <p:sp>
        <p:nvSpPr>
          <p:cNvPr id="4" name="Slide Number Placeholder 3"/>
          <p:cNvSpPr>
            <a:spLocks noGrp="1"/>
          </p:cNvSpPr>
          <p:nvPr>
            <p:ph type="sldNum" sz="quarter" idx="5"/>
          </p:nvPr>
        </p:nvSpPr>
        <p:spPr/>
        <p:txBody>
          <a:bodyPr/>
          <a:lstStyle/>
          <a:p>
            <a:fld id="{EA60260C-5403-FC42-97BC-ED3D6BAEA418}" type="slidenum">
              <a:rPr lang="en-JP" smtClean="0"/>
              <a:t>6</a:t>
            </a:fld>
            <a:endParaRPr lang="en-JP"/>
          </a:p>
        </p:txBody>
      </p:sp>
    </p:spTree>
    <p:extLst>
      <p:ext uri="{BB962C8B-B14F-4D97-AF65-F5344CB8AC3E}">
        <p14:creationId xmlns:p14="http://schemas.microsoft.com/office/powerpoint/2010/main" val="188359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“shell”? Shell is a layer between a base mesh and its offset mesh. In this shell space, displacement mapping creates a height field and shell mapping creates instances of arbitrary objects.</a:t>
            </a:r>
          </a:p>
        </p:txBody>
      </p:sp>
      <p:sp>
        <p:nvSpPr>
          <p:cNvPr id="4" name="Slide Number Placeholder 3"/>
          <p:cNvSpPr>
            <a:spLocks noGrp="1"/>
          </p:cNvSpPr>
          <p:nvPr>
            <p:ph type="sldNum" sz="quarter" idx="5"/>
          </p:nvPr>
        </p:nvSpPr>
        <p:spPr/>
        <p:txBody>
          <a:bodyPr/>
          <a:lstStyle/>
          <a:p>
            <a:fld id="{EA60260C-5403-FC42-97BC-ED3D6BAEA418}" type="slidenum">
              <a:rPr lang="en-JP" smtClean="0"/>
              <a:t>7</a:t>
            </a:fld>
            <a:endParaRPr lang="en-JP"/>
          </a:p>
        </p:txBody>
      </p:sp>
    </p:spTree>
    <p:extLst>
      <p:ext uri="{BB962C8B-B14F-4D97-AF65-F5344CB8AC3E}">
        <p14:creationId xmlns:p14="http://schemas.microsoft.com/office/powerpoint/2010/main" val="3318350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coordinates of a point in the prism bounded by a base mesh triangle and its corresponding offset mesh triangle can be represented using alpha, beta, and h. P is a vertex position of the base mesh triangle, N is an unnormalized vertex normal,</a:t>
            </a:r>
          </a:p>
        </p:txBody>
      </p:sp>
      <p:sp>
        <p:nvSpPr>
          <p:cNvPr id="4" name="Slide Number Placeholder 3"/>
          <p:cNvSpPr>
            <a:spLocks noGrp="1"/>
          </p:cNvSpPr>
          <p:nvPr>
            <p:ph type="sldNum" sz="quarter" idx="5"/>
          </p:nvPr>
        </p:nvSpPr>
        <p:spPr/>
        <p:txBody>
          <a:bodyPr/>
          <a:lstStyle/>
          <a:p>
            <a:fld id="{EA60260C-5403-FC42-97BC-ED3D6BAEA418}" type="slidenum">
              <a:rPr lang="en-JP" smtClean="0"/>
              <a:t>8</a:t>
            </a:fld>
            <a:endParaRPr lang="en-JP"/>
          </a:p>
        </p:txBody>
      </p:sp>
    </p:spTree>
    <p:extLst>
      <p:ext uri="{BB962C8B-B14F-4D97-AF65-F5344CB8AC3E}">
        <p14:creationId xmlns:p14="http://schemas.microsoft.com/office/powerpoint/2010/main" val="375121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and beta are the barycentric coordinates, and h is a height normalized from 0 to 1.</a:t>
            </a:r>
          </a:p>
        </p:txBody>
      </p:sp>
      <p:sp>
        <p:nvSpPr>
          <p:cNvPr id="4" name="Slide Number Placeholder 3"/>
          <p:cNvSpPr>
            <a:spLocks noGrp="1"/>
          </p:cNvSpPr>
          <p:nvPr>
            <p:ph type="sldNum" sz="quarter" idx="5"/>
          </p:nvPr>
        </p:nvSpPr>
        <p:spPr/>
        <p:txBody>
          <a:bodyPr/>
          <a:lstStyle/>
          <a:p>
            <a:fld id="{EA60260C-5403-FC42-97BC-ED3D6BAEA418}" type="slidenum">
              <a:rPr lang="en-JP" smtClean="0"/>
              <a:t>9</a:t>
            </a:fld>
            <a:endParaRPr lang="en-JP"/>
          </a:p>
        </p:txBody>
      </p:sp>
    </p:spTree>
    <p:extLst>
      <p:ext uri="{BB962C8B-B14F-4D97-AF65-F5344CB8AC3E}">
        <p14:creationId xmlns:p14="http://schemas.microsoft.com/office/powerpoint/2010/main" val="3604266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87FEC977-6CE9-0D15-108D-6D8B6E5D72A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808BFA-E5EB-EC4E-A192-25D70392DD69}"/>
              </a:ext>
            </a:extLst>
          </p:cNvPr>
          <p:cNvSpPr>
            <a:spLocks noGrp="1"/>
          </p:cNvSpPr>
          <p:nvPr>
            <p:ph type="ctrTitle"/>
          </p:nvPr>
        </p:nvSpPr>
        <p:spPr>
          <a:xfrm>
            <a:off x="728870" y="2150076"/>
            <a:ext cx="6089373" cy="2286000"/>
          </a:xfrm>
        </p:spPr>
        <p:txBody>
          <a:bodyPr anchor="t" anchorCtr="0">
            <a:normAutofit/>
          </a:bodyPr>
          <a:lstStyle>
            <a:lvl1pPr algn="l">
              <a:defRPr sz="5000" b="1" i="0" baseline="0">
                <a:solidFill>
                  <a:schemeClr val="bg1"/>
                </a:solidFill>
                <a:latin typeface="Roboto" pitchFamily="2" charset="0"/>
              </a:defRPr>
            </a:lvl1pPr>
          </a:lstStyle>
          <a:p>
            <a:r>
              <a:rPr lang="en-GB" dirty="0"/>
              <a:t>Click to edit Master title style</a:t>
            </a:r>
            <a:endParaRPr lang="en-US" dirty="0"/>
          </a:p>
        </p:txBody>
      </p:sp>
    </p:spTree>
    <p:extLst>
      <p:ext uri="{BB962C8B-B14F-4D97-AF65-F5344CB8AC3E}">
        <p14:creationId xmlns:p14="http://schemas.microsoft.com/office/powerpoint/2010/main" val="1801156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909A-C91E-5F80-9BD6-D6F5B25018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6B2FAD3-87CA-E5B7-9FE4-F6178564E9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C203D4-B70E-9F9F-5577-BE52BAC12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624B3AA-D95D-ED55-63AE-53353875BB98}"/>
              </a:ext>
            </a:extLst>
          </p:cNvPr>
          <p:cNvSpPr>
            <a:spLocks noGrp="1"/>
          </p:cNvSpPr>
          <p:nvPr>
            <p:ph type="dt" sz="half" idx="10"/>
          </p:nvPr>
        </p:nvSpPr>
        <p:spPr/>
        <p:txBody>
          <a:bodyPr/>
          <a:lstStyle/>
          <a:p>
            <a:fld id="{15C54CAA-1636-AC4E-83E8-A754FB0091DF}" type="datetimeFigureOut">
              <a:rPr lang="en-US" smtClean="0"/>
              <a:t>12/15/2023</a:t>
            </a:fld>
            <a:endParaRPr lang="en-US"/>
          </a:p>
        </p:txBody>
      </p:sp>
      <p:sp>
        <p:nvSpPr>
          <p:cNvPr id="6" name="Footer Placeholder 5">
            <a:extLst>
              <a:ext uri="{FF2B5EF4-FFF2-40B4-BE49-F238E27FC236}">
                <a16:creationId xmlns:a16="http://schemas.microsoft.com/office/drawing/2014/main" id="{FAAECE3D-30D1-E60B-76E6-4AF376D2C4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03EA4-976D-ED62-5F6D-441743C99295}"/>
              </a:ext>
            </a:extLst>
          </p:cNvPr>
          <p:cNvSpPr>
            <a:spLocks noGrp="1"/>
          </p:cNvSpPr>
          <p:nvPr>
            <p:ph type="sldNum" sz="quarter" idx="12"/>
          </p:nvPr>
        </p:nvSpPr>
        <p:spPr/>
        <p:txBody>
          <a:bodyPr/>
          <a:lstStyle/>
          <a:p>
            <a:fld id="{941F7E08-1AF4-5746-9A1B-3F4A9A8E53C0}" type="slidenum">
              <a:rPr lang="en-US" smtClean="0"/>
              <a:t>‹#›</a:t>
            </a:fld>
            <a:endParaRPr lang="en-US"/>
          </a:p>
        </p:txBody>
      </p:sp>
    </p:spTree>
    <p:extLst>
      <p:ext uri="{BB962C8B-B14F-4D97-AF65-F5344CB8AC3E}">
        <p14:creationId xmlns:p14="http://schemas.microsoft.com/office/powerpoint/2010/main" val="382839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descr="A picture containing chart&#10;&#10;Description automatically generated">
            <a:extLst>
              <a:ext uri="{FF2B5EF4-FFF2-40B4-BE49-F238E27FC236}">
                <a16:creationId xmlns:a16="http://schemas.microsoft.com/office/drawing/2014/main" id="{87456060-75E1-C02E-FB3D-CE22FB91F69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616195-C1C2-71D4-6AF6-EE81F754738F}"/>
              </a:ext>
            </a:extLst>
          </p:cNvPr>
          <p:cNvSpPr>
            <a:spLocks noGrp="1"/>
          </p:cNvSpPr>
          <p:nvPr>
            <p:ph type="title"/>
          </p:nvPr>
        </p:nvSpPr>
        <p:spPr>
          <a:xfrm>
            <a:off x="850557" y="2014152"/>
            <a:ext cx="9726827" cy="875142"/>
          </a:xfrm>
        </p:spPr>
        <p:txBody>
          <a:bodyPr>
            <a:normAutofit/>
          </a:bodyPr>
          <a:lstStyle>
            <a:lvl1pPr>
              <a:defRPr sz="3500" baseline="0">
                <a:solidFill>
                  <a:srgbClr val="FF8261"/>
                </a:solidFill>
                <a:latin typeface="Roboto" pitchFamily="2"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32F2ECC5-6B56-64DC-A106-7A366318E4E8}"/>
              </a:ext>
            </a:extLst>
          </p:cNvPr>
          <p:cNvSpPr>
            <a:spLocks noGrp="1"/>
          </p:cNvSpPr>
          <p:nvPr>
            <p:ph idx="1"/>
          </p:nvPr>
        </p:nvSpPr>
        <p:spPr>
          <a:xfrm>
            <a:off x="850557" y="3057056"/>
            <a:ext cx="9726827" cy="2872771"/>
          </a:xfrm>
        </p:spPr>
        <p:txBody>
          <a:bodyPr>
            <a:normAutofit/>
          </a:bodyPr>
          <a:lstStyle>
            <a:lvl1pPr>
              <a:defRPr sz="1500" baseline="0">
                <a:solidFill>
                  <a:schemeClr val="bg1"/>
                </a:solidFill>
                <a:latin typeface="Roboto Cn" pitchFamily="2" charset="0"/>
              </a:defRPr>
            </a:lvl1pPr>
            <a:lvl2pPr>
              <a:defRPr sz="1500" baseline="0">
                <a:solidFill>
                  <a:schemeClr val="bg1"/>
                </a:solidFill>
                <a:latin typeface="Roboto Cn" pitchFamily="2" charset="0"/>
              </a:defRPr>
            </a:lvl2pPr>
            <a:lvl3pPr>
              <a:defRPr sz="1500" baseline="0">
                <a:solidFill>
                  <a:schemeClr val="bg1"/>
                </a:solidFill>
                <a:latin typeface="Roboto Cn" pitchFamily="2" charset="0"/>
              </a:defRPr>
            </a:lvl3pPr>
            <a:lvl4pPr>
              <a:defRPr sz="1500" baseline="0">
                <a:solidFill>
                  <a:schemeClr val="bg1"/>
                </a:solidFill>
                <a:latin typeface="Roboto Cn" pitchFamily="2" charset="0"/>
              </a:defRPr>
            </a:lvl4pPr>
            <a:lvl5pPr>
              <a:defRPr sz="1500" baseline="0">
                <a:solidFill>
                  <a:schemeClr val="bg1"/>
                </a:solidFill>
                <a:latin typeface="Roboto Cn"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18213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9FEA377E-3711-6534-9831-F1BC137FD505}"/>
              </a:ext>
            </a:extLst>
          </p:cNvPr>
          <p:cNvPicPr>
            <a:picLocks noChangeAspect="1"/>
          </p:cNvPicPr>
          <p:nvPr userDrawn="1"/>
        </p:nvPicPr>
        <p:blipFill>
          <a:blip r:embed="rId2"/>
          <a:stretch>
            <a:fillRect/>
          </a:stretch>
        </p:blipFill>
        <p:spPr>
          <a:xfrm>
            <a:off x="0" y="0"/>
            <a:ext cx="12222178" cy="6858000"/>
          </a:xfrm>
          <a:prstGeom prst="rect">
            <a:avLst/>
          </a:prstGeom>
        </p:spPr>
      </p:pic>
      <p:sp>
        <p:nvSpPr>
          <p:cNvPr id="2" name="Title 1">
            <a:extLst>
              <a:ext uri="{FF2B5EF4-FFF2-40B4-BE49-F238E27FC236}">
                <a16:creationId xmlns:a16="http://schemas.microsoft.com/office/drawing/2014/main" id="{AF616195-C1C2-71D4-6AF6-EE81F754738F}"/>
              </a:ext>
            </a:extLst>
          </p:cNvPr>
          <p:cNvSpPr>
            <a:spLocks noGrp="1"/>
          </p:cNvSpPr>
          <p:nvPr>
            <p:ph type="title"/>
          </p:nvPr>
        </p:nvSpPr>
        <p:spPr>
          <a:xfrm>
            <a:off x="850557" y="2014152"/>
            <a:ext cx="9726827" cy="875142"/>
          </a:xfrm>
        </p:spPr>
        <p:txBody>
          <a:bodyPr>
            <a:normAutofit/>
          </a:bodyPr>
          <a:lstStyle>
            <a:lvl1pPr>
              <a:defRPr sz="3500" baseline="0">
                <a:solidFill>
                  <a:srgbClr val="FF8261"/>
                </a:solidFill>
                <a:latin typeface="Roboto" pitchFamily="2"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32F2ECC5-6B56-64DC-A106-7A366318E4E8}"/>
              </a:ext>
            </a:extLst>
          </p:cNvPr>
          <p:cNvSpPr>
            <a:spLocks noGrp="1"/>
          </p:cNvSpPr>
          <p:nvPr>
            <p:ph idx="1"/>
          </p:nvPr>
        </p:nvSpPr>
        <p:spPr>
          <a:xfrm>
            <a:off x="850557" y="3057056"/>
            <a:ext cx="9726827" cy="2872771"/>
          </a:xfrm>
        </p:spPr>
        <p:txBody>
          <a:bodyPr>
            <a:normAutofit/>
          </a:bodyPr>
          <a:lstStyle>
            <a:lvl1pPr>
              <a:defRPr sz="1500" baseline="0">
                <a:solidFill>
                  <a:schemeClr val="bg1"/>
                </a:solidFill>
                <a:latin typeface="Roboto Cn" pitchFamily="2" charset="0"/>
              </a:defRPr>
            </a:lvl1pPr>
            <a:lvl2pPr>
              <a:defRPr sz="1500" baseline="0">
                <a:solidFill>
                  <a:schemeClr val="bg1"/>
                </a:solidFill>
                <a:latin typeface="Roboto Cn" pitchFamily="2" charset="0"/>
              </a:defRPr>
            </a:lvl2pPr>
            <a:lvl3pPr>
              <a:defRPr sz="1500" baseline="0">
                <a:solidFill>
                  <a:schemeClr val="bg1"/>
                </a:solidFill>
                <a:latin typeface="Roboto Cn" pitchFamily="2" charset="0"/>
              </a:defRPr>
            </a:lvl3pPr>
            <a:lvl4pPr>
              <a:defRPr sz="1500" baseline="0">
                <a:solidFill>
                  <a:schemeClr val="bg1"/>
                </a:solidFill>
                <a:latin typeface="Roboto Cn" pitchFamily="2" charset="0"/>
              </a:defRPr>
            </a:lvl4pPr>
            <a:lvl5pPr>
              <a:defRPr sz="1500" baseline="0">
                <a:solidFill>
                  <a:schemeClr val="bg1"/>
                </a:solidFill>
                <a:latin typeface="Roboto Cn"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94127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5E74BAE7-10E7-5CB8-BAA2-3E7A30FB20A9}"/>
              </a:ext>
            </a:extLst>
          </p:cNvPr>
          <p:cNvPicPr>
            <a:picLocks noChangeAspect="1"/>
          </p:cNvPicPr>
          <p:nvPr userDrawn="1"/>
        </p:nvPicPr>
        <p:blipFill>
          <a:blip r:embed="rId2"/>
          <a:stretch>
            <a:fillRect/>
          </a:stretch>
        </p:blipFill>
        <p:spPr>
          <a:xfrm>
            <a:off x="-1" y="0"/>
            <a:ext cx="12192001" cy="6858001"/>
          </a:xfrm>
          <a:prstGeom prst="rect">
            <a:avLst/>
          </a:prstGeom>
        </p:spPr>
      </p:pic>
      <p:sp>
        <p:nvSpPr>
          <p:cNvPr id="2" name="Title 1">
            <a:extLst>
              <a:ext uri="{FF2B5EF4-FFF2-40B4-BE49-F238E27FC236}">
                <a16:creationId xmlns:a16="http://schemas.microsoft.com/office/drawing/2014/main" id="{52EFC133-3EA9-653C-7048-BE42DE7A4B32}"/>
              </a:ext>
            </a:extLst>
          </p:cNvPr>
          <p:cNvSpPr>
            <a:spLocks noGrp="1"/>
          </p:cNvSpPr>
          <p:nvPr>
            <p:ph type="title"/>
          </p:nvPr>
        </p:nvSpPr>
        <p:spPr>
          <a:xfrm>
            <a:off x="838200" y="2014152"/>
            <a:ext cx="10515600" cy="875142"/>
          </a:xfrm>
        </p:spPr>
        <p:txBody>
          <a:bodyPr>
            <a:normAutofit/>
          </a:bodyPr>
          <a:lstStyle>
            <a:lvl1pPr>
              <a:defRPr sz="3500" baseline="0">
                <a:solidFill>
                  <a:srgbClr val="FF8261"/>
                </a:solidFill>
                <a:latin typeface="Roboto" pitchFamily="2"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EE2BE7A7-C61A-1399-EDE1-1B3A42422DF2}"/>
              </a:ext>
            </a:extLst>
          </p:cNvPr>
          <p:cNvSpPr>
            <a:spLocks noGrp="1"/>
          </p:cNvSpPr>
          <p:nvPr>
            <p:ph sz="half" idx="1"/>
          </p:nvPr>
        </p:nvSpPr>
        <p:spPr>
          <a:xfrm>
            <a:off x="838200" y="3057055"/>
            <a:ext cx="5181600" cy="2872772"/>
          </a:xfrm>
        </p:spPr>
        <p:txBody>
          <a:bodyPr>
            <a:normAutofit/>
          </a:bodyPr>
          <a:lstStyle>
            <a:lvl1pPr>
              <a:defRPr sz="1500" baseline="0">
                <a:solidFill>
                  <a:schemeClr val="bg1"/>
                </a:solidFill>
                <a:latin typeface="Roboto Cn" pitchFamily="2" charset="0"/>
              </a:defRPr>
            </a:lvl1pPr>
            <a:lvl2pPr>
              <a:defRPr sz="1500" baseline="0">
                <a:solidFill>
                  <a:schemeClr val="bg1"/>
                </a:solidFill>
                <a:latin typeface="Roboto Cn" pitchFamily="2" charset="0"/>
              </a:defRPr>
            </a:lvl2pPr>
            <a:lvl3pPr>
              <a:defRPr sz="1500" baseline="0">
                <a:solidFill>
                  <a:schemeClr val="bg1"/>
                </a:solidFill>
                <a:latin typeface="Roboto Cn" pitchFamily="2" charset="0"/>
              </a:defRPr>
            </a:lvl3pPr>
            <a:lvl4pPr>
              <a:defRPr sz="1500" baseline="0">
                <a:solidFill>
                  <a:schemeClr val="bg1"/>
                </a:solidFill>
                <a:latin typeface="Roboto Cn" pitchFamily="2" charset="0"/>
              </a:defRPr>
            </a:lvl4pPr>
            <a:lvl5pPr>
              <a:defRPr sz="1500" baseline="0">
                <a:solidFill>
                  <a:schemeClr val="bg1"/>
                </a:solidFill>
                <a:latin typeface="Roboto Cn"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17BE2A-81BA-95B0-B199-A85D8A8C3156}"/>
              </a:ext>
            </a:extLst>
          </p:cNvPr>
          <p:cNvSpPr>
            <a:spLocks noGrp="1"/>
          </p:cNvSpPr>
          <p:nvPr>
            <p:ph sz="half" idx="2"/>
          </p:nvPr>
        </p:nvSpPr>
        <p:spPr>
          <a:xfrm>
            <a:off x="6172200" y="3057055"/>
            <a:ext cx="5181600" cy="2872772"/>
          </a:xfrm>
        </p:spPr>
        <p:txBody>
          <a:bodyPr>
            <a:normAutofit/>
          </a:bodyPr>
          <a:lstStyle>
            <a:lvl1pPr>
              <a:defRPr sz="1500" baseline="0">
                <a:solidFill>
                  <a:schemeClr val="bg1"/>
                </a:solidFill>
                <a:latin typeface="Roboto Cn" pitchFamily="2" charset="0"/>
              </a:defRPr>
            </a:lvl1pPr>
            <a:lvl2pPr>
              <a:defRPr sz="1500" baseline="0">
                <a:solidFill>
                  <a:schemeClr val="bg1"/>
                </a:solidFill>
                <a:latin typeface="Roboto Cn" pitchFamily="2" charset="0"/>
              </a:defRPr>
            </a:lvl2pPr>
            <a:lvl3pPr>
              <a:defRPr sz="1500" baseline="0">
                <a:solidFill>
                  <a:schemeClr val="bg1"/>
                </a:solidFill>
                <a:latin typeface="Roboto Cn" pitchFamily="2" charset="0"/>
              </a:defRPr>
            </a:lvl3pPr>
            <a:lvl4pPr>
              <a:defRPr sz="1500" baseline="0">
                <a:solidFill>
                  <a:schemeClr val="bg1"/>
                </a:solidFill>
                <a:latin typeface="Roboto Cn" pitchFamily="2" charset="0"/>
              </a:defRPr>
            </a:lvl4pPr>
            <a:lvl5pPr>
              <a:defRPr sz="1500" baseline="0">
                <a:solidFill>
                  <a:schemeClr val="bg1"/>
                </a:solidFill>
                <a:latin typeface="Roboto Cn"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1863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CB436514-F420-F854-A6BE-FAD8EAEFE78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EFC133-3EA9-653C-7048-BE42DE7A4B32}"/>
              </a:ext>
            </a:extLst>
          </p:cNvPr>
          <p:cNvSpPr>
            <a:spLocks noGrp="1"/>
          </p:cNvSpPr>
          <p:nvPr>
            <p:ph type="title"/>
          </p:nvPr>
        </p:nvSpPr>
        <p:spPr>
          <a:xfrm>
            <a:off x="838200" y="2014152"/>
            <a:ext cx="10515600" cy="875142"/>
          </a:xfrm>
        </p:spPr>
        <p:txBody>
          <a:bodyPr>
            <a:normAutofit/>
          </a:bodyPr>
          <a:lstStyle>
            <a:lvl1pPr>
              <a:defRPr sz="3500" baseline="0">
                <a:solidFill>
                  <a:srgbClr val="FF8261"/>
                </a:solidFill>
                <a:latin typeface="Roboto" pitchFamily="2"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EE2BE7A7-C61A-1399-EDE1-1B3A42422DF2}"/>
              </a:ext>
            </a:extLst>
          </p:cNvPr>
          <p:cNvSpPr>
            <a:spLocks noGrp="1"/>
          </p:cNvSpPr>
          <p:nvPr>
            <p:ph sz="half" idx="1"/>
          </p:nvPr>
        </p:nvSpPr>
        <p:spPr>
          <a:xfrm>
            <a:off x="838200" y="3057055"/>
            <a:ext cx="3258065" cy="2872772"/>
          </a:xfrm>
        </p:spPr>
        <p:txBody>
          <a:bodyPr>
            <a:normAutofit/>
          </a:bodyPr>
          <a:lstStyle>
            <a:lvl1pPr>
              <a:defRPr sz="1500" baseline="0">
                <a:solidFill>
                  <a:schemeClr val="bg1"/>
                </a:solidFill>
                <a:latin typeface="Roboto Cn" pitchFamily="2" charset="0"/>
              </a:defRPr>
            </a:lvl1pPr>
            <a:lvl2pPr>
              <a:defRPr sz="1500" baseline="0">
                <a:solidFill>
                  <a:schemeClr val="bg1"/>
                </a:solidFill>
                <a:latin typeface="Roboto Cn" pitchFamily="2" charset="0"/>
              </a:defRPr>
            </a:lvl2pPr>
            <a:lvl3pPr>
              <a:defRPr sz="1500" baseline="0">
                <a:solidFill>
                  <a:schemeClr val="bg1"/>
                </a:solidFill>
                <a:latin typeface="Roboto Cn" pitchFamily="2" charset="0"/>
              </a:defRPr>
            </a:lvl3pPr>
            <a:lvl4pPr>
              <a:defRPr sz="1500" baseline="0">
                <a:solidFill>
                  <a:schemeClr val="bg1"/>
                </a:solidFill>
                <a:latin typeface="Roboto Cn" pitchFamily="2" charset="0"/>
              </a:defRPr>
            </a:lvl4pPr>
            <a:lvl5pPr>
              <a:defRPr sz="1500" baseline="0">
                <a:solidFill>
                  <a:schemeClr val="bg1"/>
                </a:solidFill>
                <a:latin typeface="Roboto Cn"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17BE2A-81BA-95B0-B199-A85D8A8C3156}"/>
              </a:ext>
            </a:extLst>
          </p:cNvPr>
          <p:cNvSpPr>
            <a:spLocks noGrp="1"/>
          </p:cNvSpPr>
          <p:nvPr>
            <p:ph sz="half" idx="2"/>
          </p:nvPr>
        </p:nvSpPr>
        <p:spPr>
          <a:xfrm>
            <a:off x="4466967" y="3057055"/>
            <a:ext cx="3258065" cy="2872772"/>
          </a:xfrm>
        </p:spPr>
        <p:txBody>
          <a:bodyPr>
            <a:normAutofit/>
          </a:bodyPr>
          <a:lstStyle>
            <a:lvl1pPr>
              <a:defRPr sz="1500" baseline="0">
                <a:solidFill>
                  <a:schemeClr val="bg1"/>
                </a:solidFill>
                <a:latin typeface="Roboto Cn" pitchFamily="2" charset="0"/>
              </a:defRPr>
            </a:lvl1pPr>
            <a:lvl2pPr>
              <a:defRPr sz="1500" baseline="0">
                <a:solidFill>
                  <a:schemeClr val="bg1"/>
                </a:solidFill>
                <a:latin typeface="Roboto Cn" pitchFamily="2" charset="0"/>
              </a:defRPr>
            </a:lvl2pPr>
            <a:lvl3pPr>
              <a:defRPr sz="1500" baseline="0">
                <a:solidFill>
                  <a:schemeClr val="bg1"/>
                </a:solidFill>
                <a:latin typeface="Roboto Cn" pitchFamily="2" charset="0"/>
              </a:defRPr>
            </a:lvl3pPr>
            <a:lvl4pPr>
              <a:defRPr sz="1500" baseline="0">
                <a:solidFill>
                  <a:schemeClr val="bg1"/>
                </a:solidFill>
                <a:latin typeface="Roboto Cn" pitchFamily="2" charset="0"/>
              </a:defRPr>
            </a:lvl4pPr>
            <a:lvl5pPr>
              <a:defRPr sz="1500" baseline="0">
                <a:solidFill>
                  <a:schemeClr val="bg1"/>
                </a:solidFill>
                <a:latin typeface="Roboto Cn"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0780FF1C-2041-4AAD-EA21-04FB46C6AA89}"/>
              </a:ext>
            </a:extLst>
          </p:cNvPr>
          <p:cNvSpPr>
            <a:spLocks noGrp="1"/>
          </p:cNvSpPr>
          <p:nvPr>
            <p:ph sz="half" idx="10"/>
          </p:nvPr>
        </p:nvSpPr>
        <p:spPr>
          <a:xfrm>
            <a:off x="8095735" y="3057055"/>
            <a:ext cx="3258065" cy="2872772"/>
          </a:xfrm>
        </p:spPr>
        <p:txBody>
          <a:bodyPr>
            <a:normAutofit/>
          </a:bodyPr>
          <a:lstStyle>
            <a:lvl1pPr>
              <a:defRPr sz="1500" baseline="0">
                <a:solidFill>
                  <a:schemeClr val="bg1"/>
                </a:solidFill>
                <a:latin typeface="Roboto Cn" pitchFamily="2" charset="0"/>
              </a:defRPr>
            </a:lvl1pPr>
            <a:lvl2pPr>
              <a:defRPr sz="1500" baseline="0">
                <a:solidFill>
                  <a:schemeClr val="bg1"/>
                </a:solidFill>
                <a:latin typeface="Roboto Cn" pitchFamily="2" charset="0"/>
              </a:defRPr>
            </a:lvl2pPr>
            <a:lvl3pPr>
              <a:defRPr sz="1500" baseline="0">
                <a:solidFill>
                  <a:schemeClr val="bg1"/>
                </a:solidFill>
                <a:latin typeface="Roboto Cn" pitchFamily="2" charset="0"/>
              </a:defRPr>
            </a:lvl3pPr>
            <a:lvl4pPr>
              <a:defRPr sz="1500" baseline="0">
                <a:solidFill>
                  <a:schemeClr val="bg1"/>
                </a:solidFill>
                <a:latin typeface="Roboto Cn" pitchFamily="2" charset="0"/>
              </a:defRPr>
            </a:lvl4pPr>
            <a:lvl5pPr>
              <a:defRPr sz="1500" baseline="0">
                <a:solidFill>
                  <a:schemeClr val="bg1"/>
                </a:solidFill>
                <a:latin typeface="Roboto Cn"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83802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CB3362C7-F5F3-D088-59AB-FC8BA3254A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616195-C1C2-71D4-6AF6-EE81F754738F}"/>
              </a:ext>
            </a:extLst>
          </p:cNvPr>
          <p:cNvSpPr>
            <a:spLocks noGrp="1"/>
          </p:cNvSpPr>
          <p:nvPr>
            <p:ph type="title"/>
          </p:nvPr>
        </p:nvSpPr>
        <p:spPr>
          <a:xfrm>
            <a:off x="850557" y="2014152"/>
            <a:ext cx="9726827" cy="875142"/>
          </a:xfrm>
        </p:spPr>
        <p:txBody>
          <a:bodyPr>
            <a:normAutofit/>
          </a:bodyPr>
          <a:lstStyle>
            <a:lvl1pPr>
              <a:defRPr sz="3500" baseline="0">
                <a:solidFill>
                  <a:srgbClr val="FF8261"/>
                </a:solidFill>
                <a:latin typeface="Roboto" pitchFamily="2"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32F2ECC5-6B56-64DC-A106-7A366318E4E8}"/>
              </a:ext>
            </a:extLst>
          </p:cNvPr>
          <p:cNvSpPr>
            <a:spLocks noGrp="1"/>
          </p:cNvSpPr>
          <p:nvPr>
            <p:ph idx="1"/>
          </p:nvPr>
        </p:nvSpPr>
        <p:spPr>
          <a:xfrm>
            <a:off x="850557" y="3057056"/>
            <a:ext cx="9726827" cy="2872771"/>
          </a:xfrm>
        </p:spPr>
        <p:txBody>
          <a:bodyPr>
            <a:normAutofit/>
          </a:bodyPr>
          <a:lstStyle>
            <a:lvl1pPr>
              <a:defRPr sz="1500" baseline="0">
                <a:solidFill>
                  <a:schemeClr val="bg1"/>
                </a:solidFill>
                <a:latin typeface="Roboto Cn" pitchFamily="2" charset="0"/>
              </a:defRPr>
            </a:lvl1pPr>
            <a:lvl2pPr>
              <a:defRPr sz="1500" baseline="0">
                <a:solidFill>
                  <a:schemeClr val="bg1"/>
                </a:solidFill>
                <a:latin typeface="Roboto Cn" pitchFamily="2" charset="0"/>
              </a:defRPr>
            </a:lvl2pPr>
            <a:lvl3pPr>
              <a:defRPr sz="1500" baseline="0">
                <a:solidFill>
                  <a:schemeClr val="bg1"/>
                </a:solidFill>
                <a:latin typeface="Roboto Cn" pitchFamily="2" charset="0"/>
              </a:defRPr>
            </a:lvl3pPr>
            <a:lvl4pPr>
              <a:defRPr sz="1500" baseline="0">
                <a:solidFill>
                  <a:schemeClr val="bg1"/>
                </a:solidFill>
                <a:latin typeface="Roboto Cn" pitchFamily="2" charset="0"/>
              </a:defRPr>
            </a:lvl4pPr>
            <a:lvl5pPr>
              <a:defRPr sz="1500" baseline="0">
                <a:solidFill>
                  <a:schemeClr val="bg1"/>
                </a:solidFill>
                <a:latin typeface="Roboto Cn"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1988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CA1B1D12-4DC3-52D0-866D-D03D5AC7DE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E379C6C-1800-3996-A5DB-EED37E786274}"/>
              </a:ext>
            </a:extLst>
          </p:cNvPr>
          <p:cNvSpPr>
            <a:spLocks noGrp="1"/>
          </p:cNvSpPr>
          <p:nvPr>
            <p:ph type="title"/>
          </p:nvPr>
        </p:nvSpPr>
        <p:spPr>
          <a:xfrm>
            <a:off x="838200" y="2663482"/>
            <a:ext cx="5537886" cy="3267761"/>
          </a:xfrm>
        </p:spPr>
        <p:txBody>
          <a:bodyPr/>
          <a:lstStyle>
            <a:lvl1pPr>
              <a:defRPr baseline="0">
                <a:solidFill>
                  <a:schemeClr val="bg1"/>
                </a:solidFill>
                <a:latin typeface="Roboto Bk" pitchFamily="2" charset="0"/>
              </a:defRPr>
            </a:lvl1pPr>
          </a:lstStyle>
          <a:p>
            <a:r>
              <a:rPr lang="en-GB"/>
              <a:t>Click to edit Master title style</a:t>
            </a:r>
            <a:endParaRPr lang="en-US"/>
          </a:p>
        </p:txBody>
      </p:sp>
    </p:spTree>
    <p:extLst>
      <p:ext uri="{BB962C8B-B14F-4D97-AF65-F5344CB8AC3E}">
        <p14:creationId xmlns:p14="http://schemas.microsoft.com/office/powerpoint/2010/main" val="47337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49B3A7-1E57-77DE-BEF1-5CEE5D984961}"/>
              </a:ext>
            </a:extLst>
          </p:cNvPr>
          <p:cNvSpPr>
            <a:spLocks noGrp="1"/>
          </p:cNvSpPr>
          <p:nvPr>
            <p:ph type="dt" sz="half" idx="10"/>
          </p:nvPr>
        </p:nvSpPr>
        <p:spPr/>
        <p:txBody>
          <a:bodyPr/>
          <a:lstStyle/>
          <a:p>
            <a:fld id="{15C54CAA-1636-AC4E-83E8-A754FB0091DF}" type="datetimeFigureOut">
              <a:rPr lang="en-US" smtClean="0"/>
              <a:t>12/15/2023</a:t>
            </a:fld>
            <a:endParaRPr lang="en-US"/>
          </a:p>
        </p:txBody>
      </p:sp>
      <p:sp>
        <p:nvSpPr>
          <p:cNvPr id="3" name="Footer Placeholder 2">
            <a:extLst>
              <a:ext uri="{FF2B5EF4-FFF2-40B4-BE49-F238E27FC236}">
                <a16:creationId xmlns:a16="http://schemas.microsoft.com/office/drawing/2014/main" id="{68C3CEB1-FD4D-37AC-08F2-EED4746685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88658B-7CC5-777D-3C9B-F95840E3D627}"/>
              </a:ext>
            </a:extLst>
          </p:cNvPr>
          <p:cNvSpPr>
            <a:spLocks noGrp="1"/>
          </p:cNvSpPr>
          <p:nvPr>
            <p:ph type="sldNum" sz="quarter" idx="12"/>
          </p:nvPr>
        </p:nvSpPr>
        <p:spPr/>
        <p:txBody>
          <a:bodyPr/>
          <a:lstStyle/>
          <a:p>
            <a:fld id="{941F7E08-1AF4-5746-9A1B-3F4A9A8E53C0}" type="slidenum">
              <a:rPr lang="en-US" smtClean="0"/>
              <a:t>‹#›</a:t>
            </a:fld>
            <a:endParaRPr lang="en-US"/>
          </a:p>
        </p:txBody>
      </p:sp>
    </p:spTree>
    <p:extLst>
      <p:ext uri="{BB962C8B-B14F-4D97-AF65-F5344CB8AC3E}">
        <p14:creationId xmlns:p14="http://schemas.microsoft.com/office/powerpoint/2010/main" val="849519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0EBB6-D81B-B86D-5362-175A50093F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75B3AC0-1249-5CBD-CA73-701C3A05AF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7DFF370-D4F9-9D61-BD16-EEF4D5178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0EB195-B131-B88F-98F4-ED7C4D2366B6}"/>
              </a:ext>
            </a:extLst>
          </p:cNvPr>
          <p:cNvSpPr>
            <a:spLocks noGrp="1"/>
          </p:cNvSpPr>
          <p:nvPr>
            <p:ph type="dt" sz="half" idx="10"/>
          </p:nvPr>
        </p:nvSpPr>
        <p:spPr/>
        <p:txBody>
          <a:bodyPr/>
          <a:lstStyle/>
          <a:p>
            <a:fld id="{15C54CAA-1636-AC4E-83E8-A754FB0091DF}" type="datetimeFigureOut">
              <a:rPr lang="en-US" smtClean="0"/>
              <a:t>12/15/2023</a:t>
            </a:fld>
            <a:endParaRPr lang="en-US"/>
          </a:p>
        </p:txBody>
      </p:sp>
      <p:sp>
        <p:nvSpPr>
          <p:cNvPr id="6" name="Footer Placeholder 5">
            <a:extLst>
              <a:ext uri="{FF2B5EF4-FFF2-40B4-BE49-F238E27FC236}">
                <a16:creationId xmlns:a16="http://schemas.microsoft.com/office/drawing/2014/main" id="{AB48FF8A-5829-0D38-090D-E491AD0A5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AA14E-45AC-C1A7-7B6D-625017BDA483}"/>
              </a:ext>
            </a:extLst>
          </p:cNvPr>
          <p:cNvSpPr>
            <a:spLocks noGrp="1"/>
          </p:cNvSpPr>
          <p:nvPr>
            <p:ph type="sldNum" sz="quarter" idx="12"/>
          </p:nvPr>
        </p:nvSpPr>
        <p:spPr/>
        <p:txBody>
          <a:bodyPr/>
          <a:lstStyle/>
          <a:p>
            <a:fld id="{941F7E08-1AF4-5746-9A1B-3F4A9A8E53C0}" type="slidenum">
              <a:rPr lang="en-US" smtClean="0"/>
              <a:t>‹#›</a:t>
            </a:fld>
            <a:endParaRPr lang="en-US"/>
          </a:p>
        </p:txBody>
      </p:sp>
    </p:spTree>
    <p:extLst>
      <p:ext uri="{BB962C8B-B14F-4D97-AF65-F5344CB8AC3E}">
        <p14:creationId xmlns:p14="http://schemas.microsoft.com/office/powerpoint/2010/main" val="1792767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2372B4-B160-CB7F-8650-7E7190B1D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46E3181-AAD6-D326-A472-44DD5FECC8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8E58DF1-D9A7-80D8-AE67-92AAF3FD9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54CAA-1636-AC4E-83E8-A754FB0091DF}" type="datetimeFigureOut">
              <a:rPr lang="en-US" smtClean="0"/>
              <a:t>12/15/2023</a:t>
            </a:fld>
            <a:endParaRPr lang="en-US"/>
          </a:p>
        </p:txBody>
      </p:sp>
      <p:sp>
        <p:nvSpPr>
          <p:cNvPr id="5" name="Footer Placeholder 4">
            <a:extLst>
              <a:ext uri="{FF2B5EF4-FFF2-40B4-BE49-F238E27FC236}">
                <a16:creationId xmlns:a16="http://schemas.microsoft.com/office/drawing/2014/main" id="{5D9FEC8B-1E08-2D70-0082-D64BB415B8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C1E610-38A0-75E0-3075-4C35186B87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1F7E08-1AF4-5746-9A1B-3F4A9A8E53C0}" type="slidenum">
              <a:rPr lang="en-US" smtClean="0"/>
              <a:t>‹#›</a:t>
            </a:fld>
            <a:endParaRPr lang="en-US"/>
          </a:p>
        </p:txBody>
      </p:sp>
    </p:spTree>
    <p:extLst>
      <p:ext uri="{BB962C8B-B14F-4D97-AF65-F5344CB8AC3E}">
        <p14:creationId xmlns:p14="http://schemas.microsoft.com/office/powerpoint/2010/main" val="1193107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2" r:id="rId4"/>
    <p:sldLayoutId id="2147483660" r:id="rId5"/>
    <p:sldLayoutId id="2147483661" r:id="rId6"/>
    <p:sldLayoutId id="2147483654" r:id="rId7"/>
    <p:sldLayoutId id="2147483655" r:id="rId8"/>
    <p:sldLayoutId id="2147483656" r:id="rId9"/>
    <p:sldLayoutId id="2147483657" r:id="rId10"/>
  </p:sldLayoutIdLst>
  <p:txStyles>
    <p:titleStyle>
      <a:lvl1pPr algn="l" defTabSz="914400" rtl="0" eaLnBrk="1" latinLnBrk="0" hangingPunct="1">
        <a:lnSpc>
          <a:spcPct val="90000"/>
        </a:lnSpc>
        <a:spcBef>
          <a:spcPct val="0"/>
        </a:spcBef>
        <a:buNone/>
        <a:defRPr sz="4400" kern="1200">
          <a:solidFill>
            <a:schemeClr val="tx1"/>
          </a:solidFill>
          <a:latin typeface="UD Digi Kyokasho NK-R" panose="02020400000000000000" pitchFamily="18" charset="-128"/>
          <a:ea typeface="UD Digi Kyokasho NK-R" panose="02020400000000000000" pitchFamily="18"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D Digi Kyokasho NK-R" panose="02020400000000000000" pitchFamily="18" charset="-128"/>
          <a:ea typeface="UD Digi Kyokasho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D Digi Kyokasho NK-R" panose="02020400000000000000" pitchFamily="18" charset="-128"/>
          <a:ea typeface="UD Digi Kyokasho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D Digi Kyokasho NK-R" panose="02020400000000000000" pitchFamily="18" charset="-128"/>
          <a:ea typeface="UD Digi Kyokasho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D Digi Kyokasho NK-R" panose="02020400000000000000" pitchFamily="18" charset="-128"/>
          <a:ea typeface="UD Digi Kyokasho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D Digi Kyokasho NK-R" panose="02020400000000000000" pitchFamily="18" charset="-128"/>
          <a:ea typeface="UD Digi Kyokasho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0.png"/></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gif"/><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gif"/><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gif"/><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A9F2-D1C1-28B8-9CF3-4E1BAAE85B11}"/>
              </a:ext>
            </a:extLst>
          </p:cNvPr>
          <p:cNvSpPr>
            <a:spLocks noGrp="1"/>
          </p:cNvSpPr>
          <p:nvPr>
            <p:ph type="ctrTitle"/>
          </p:nvPr>
        </p:nvSpPr>
        <p:spPr/>
        <p:txBody>
          <a:bodyPr anchor="ctr">
            <a:noAutofit/>
          </a:bodyPr>
          <a:lstStyle/>
          <a:p>
            <a:pPr algn="ctr"/>
            <a:r>
              <a:rPr lang="en-US" sz="2800" dirty="0">
                <a:latin typeface="UD Digi Kyokasho NK-R" panose="02020400000000000000" pitchFamily="18" charset="-128"/>
                <a:ea typeface="UD Digi Kyokasho NK-R" panose="02020400000000000000" pitchFamily="18" charset="-128"/>
              </a:rPr>
              <a:t>Nonlinear Ray Tracing for Displacement and Shell Mapping</a:t>
            </a:r>
            <a:br>
              <a:rPr lang="en-US" sz="2800" dirty="0">
                <a:latin typeface="UD Digi Kyokasho NK-R" panose="02020400000000000000" pitchFamily="18" charset="-128"/>
                <a:ea typeface="UD Digi Kyokasho NK-R" panose="02020400000000000000" pitchFamily="18" charset="-128"/>
              </a:rPr>
            </a:br>
            <a:br>
              <a:rPr lang="en-US" sz="2800" dirty="0">
                <a:latin typeface="UD Digi Kyokasho NK-R" panose="02020400000000000000" pitchFamily="18" charset="-128"/>
                <a:ea typeface="UD Digi Kyokasho NK-R" panose="02020400000000000000" pitchFamily="18" charset="-128"/>
              </a:rPr>
            </a:br>
            <a:r>
              <a:rPr lang="en-US" sz="2800" b="0" dirty="0">
                <a:latin typeface="UD Digi Kyokasho NK-R" panose="02020400000000000000" pitchFamily="18" charset="-128"/>
                <a:ea typeface="UD Digi Kyokasho NK-R" panose="02020400000000000000" pitchFamily="18" charset="-128"/>
              </a:rPr>
              <a:t>Shinji Ogaki</a:t>
            </a:r>
          </a:p>
        </p:txBody>
      </p:sp>
    </p:spTree>
    <p:extLst>
      <p:ext uri="{BB962C8B-B14F-4D97-AF65-F5344CB8AC3E}">
        <p14:creationId xmlns:p14="http://schemas.microsoft.com/office/powerpoint/2010/main" val="1905240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C88F-6819-984D-8127-C1478C9A6C80}"/>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Nonlinear Ray</a:t>
            </a:r>
          </a:p>
        </p:txBody>
      </p:sp>
      <p:pic>
        <p:nvPicPr>
          <p:cNvPr id="5" name="Content Placeholder 4">
            <a:extLst>
              <a:ext uri="{FF2B5EF4-FFF2-40B4-BE49-F238E27FC236}">
                <a16:creationId xmlns:a16="http://schemas.microsoft.com/office/drawing/2014/main" id="{275406A8-705E-B296-B4CB-9B87C9C59738}"/>
              </a:ext>
            </a:extLst>
          </p:cNvPr>
          <p:cNvPicPr>
            <a:picLocks noGrp="1" noChangeAspect="1"/>
          </p:cNvPicPr>
          <p:nvPr>
            <p:ph idx="1"/>
          </p:nvPr>
        </p:nvPicPr>
        <p:blipFill>
          <a:blip r:embed="rId3"/>
          <a:stretch>
            <a:fillRect/>
          </a:stretch>
        </p:blipFill>
        <p:spPr>
          <a:xfrm>
            <a:off x="3161506" y="3057525"/>
            <a:ext cx="5105400" cy="2871788"/>
          </a:xfrm>
        </p:spPr>
      </p:pic>
    </p:spTree>
    <p:extLst>
      <p:ext uri="{BB962C8B-B14F-4D97-AF65-F5344CB8AC3E}">
        <p14:creationId xmlns:p14="http://schemas.microsoft.com/office/powerpoint/2010/main" val="2355281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Brace 4">
            <a:extLst>
              <a:ext uri="{FF2B5EF4-FFF2-40B4-BE49-F238E27FC236}">
                <a16:creationId xmlns:a16="http://schemas.microsoft.com/office/drawing/2014/main" id="{D27D6BE1-47F2-544F-6150-98CC8942F03B}"/>
              </a:ext>
            </a:extLst>
          </p:cNvPr>
          <p:cNvSpPr/>
          <p:nvPr/>
        </p:nvSpPr>
        <p:spPr>
          <a:xfrm rot="5400000">
            <a:off x="2592652" y="3483899"/>
            <a:ext cx="881045" cy="1023380"/>
          </a:xfrm>
          <a:prstGeom prst="rightBrac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solidFill>
                <a:schemeClr val="bg2">
                  <a:lumMod val="75000"/>
                </a:schemeClr>
              </a:solidFill>
            </a:endParaRPr>
          </a:p>
        </p:txBody>
      </p:sp>
      <p:sp>
        <p:nvSpPr>
          <p:cNvPr id="7" name="TextBox 6">
            <a:extLst>
              <a:ext uri="{FF2B5EF4-FFF2-40B4-BE49-F238E27FC236}">
                <a16:creationId xmlns:a16="http://schemas.microsoft.com/office/drawing/2014/main" id="{402BD1DF-62B5-8ED4-8A3B-41A24DB8412A}"/>
              </a:ext>
            </a:extLst>
          </p:cNvPr>
          <p:cNvSpPr txBox="1"/>
          <p:nvPr/>
        </p:nvSpPr>
        <p:spPr>
          <a:xfrm>
            <a:off x="2640171" y="4436112"/>
            <a:ext cx="773482" cy="369332"/>
          </a:xfrm>
          <a:prstGeom prst="rect">
            <a:avLst/>
          </a:prstGeom>
          <a:noFill/>
          <a:ln>
            <a:noFill/>
          </a:ln>
        </p:spPr>
        <p:txBody>
          <a:bodyPr wrap="square">
            <a:spAutoFit/>
          </a:bodyPr>
          <a:lstStyle/>
          <a:p>
            <a:pPr algn="ctr"/>
            <a:r>
              <a:rPr lang="en-US" sz="1800" dirty="0">
                <a:solidFill>
                  <a:schemeClr val="bg2">
                    <a:lumMod val="75000"/>
                  </a:schemeClr>
                </a:solidFill>
                <a:latin typeface="UD Digi Kyokasho NK-R" panose="02020400000000000000" pitchFamily="18" charset="-128"/>
                <a:ea typeface="UD Digi Kyokasho NK-R" panose="02020400000000000000" pitchFamily="18" charset="-128"/>
              </a:rPr>
              <a:t>Ray</a:t>
            </a:r>
            <a:endParaRPr lang="en-JP" dirty="0">
              <a:solidFill>
                <a:schemeClr val="bg2">
                  <a:lumMod val="75000"/>
                </a:schemeClr>
              </a:solidFill>
            </a:endParaRPr>
          </a:p>
        </p:txBody>
      </p:sp>
      <p:cxnSp>
        <p:nvCxnSpPr>
          <p:cNvPr id="3" name="Straight Arrow Connector 2">
            <a:extLst>
              <a:ext uri="{FF2B5EF4-FFF2-40B4-BE49-F238E27FC236}">
                <a16:creationId xmlns:a16="http://schemas.microsoft.com/office/drawing/2014/main" id="{171D29FA-F9DF-B047-E2BF-527EE8DC6309}"/>
              </a:ext>
            </a:extLst>
          </p:cNvPr>
          <p:cNvCxnSpPr>
            <a:cxnSpLocks/>
          </p:cNvCxnSpPr>
          <p:nvPr/>
        </p:nvCxnSpPr>
        <p:spPr>
          <a:xfrm flipV="1">
            <a:off x="6886545" y="1331453"/>
            <a:ext cx="2849150" cy="1007111"/>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6B8B1-BB9C-F971-D4AE-2F790C36493B}"/>
                  </a:ext>
                </a:extLst>
              </p:cNvPr>
              <p:cNvSpPr txBox="1"/>
              <p:nvPr/>
            </p:nvSpPr>
            <p:spPr>
              <a:xfrm>
                <a:off x="9685267" y="1008820"/>
                <a:ext cx="6180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accent2"/>
                              </a:solidFill>
                              <a:latin typeface="Cambria Math" panose="02040503050406030204" pitchFamily="18" charset="0"/>
                            </a:rPr>
                          </m:ctrlPr>
                        </m:accPr>
                        <m:e>
                          <m:r>
                            <a:rPr lang="en-US" sz="2800" b="0" i="1" smtClean="0">
                              <a:solidFill>
                                <a:schemeClr val="accent2"/>
                              </a:solidFill>
                              <a:latin typeface="Cambria Math" panose="02040503050406030204" pitchFamily="18" charset="0"/>
                              <a:ea typeface="Cambria Math" panose="02040503050406030204" pitchFamily="18" charset="0"/>
                            </a:rPr>
                            <m:t>𝜔</m:t>
                          </m:r>
                        </m:e>
                      </m:acc>
                    </m:oMath>
                  </m:oMathPara>
                </a14:m>
                <a:endParaRPr lang="en-JP" sz="2800" dirty="0"/>
              </a:p>
            </p:txBody>
          </p:sp>
        </mc:Choice>
        <mc:Fallback xmlns="">
          <p:sp>
            <p:nvSpPr>
              <p:cNvPr id="6" name="TextBox 5">
                <a:extLst>
                  <a:ext uri="{FF2B5EF4-FFF2-40B4-BE49-F238E27FC236}">
                    <a16:creationId xmlns:a16="http://schemas.microsoft.com/office/drawing/2014/main" id="{2D56B8B1-BB9C-F971-D4AE-2F790C36493B}"/>
                  </a:ext>
                </a:extLst>
              </p:cNvPr>
              <p:cNvSpPr txBox="1">
                <a:spLocks noRot="1" noChangeAspect="1" noMove="1" noResize="1" noEditPoints="1" noAdjustHandles="1" noChangeArrowheads="1" noChangeShapeType="1" noTextEdit="1"/>
              </p:cNvSpPr>
              <p:nvPr/>
            </p:nvSpPr>
            <p:spPr>
              <a:xfrm>
                <a:off x="9685267" y="1008820"/>
                <a:ext cx="618030" cy="523220"/>
              </a:xfrm>
              <a:prstGeom prst="rect">
                <a:avLst/>
              </a:prstGeom>
              <a:blipFill>
                <a:blip r:embed="rId4"/>
                <a:stretch>
                  <a:fillRect t="-7143"/>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71384F-4880-8280-6393-D9C8C008219E}"/>
                  </a:ext>
                </a:extLst>
              </p:cNvPr>
              <p:cNvSpPr txBox="1"/>
              <p:nvPr/>
            </p:nvSpPr>
            <p:spPr>
              <a:xfrm>
                <a:off x="6447702" y="2090709"/>
                <a:ext cx="52806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panose="02040503050406030204" pitchFamily="18" charset="0"/>
                        </a:rPr>
                        <m:t>𝑜</m:t>
                      </m:r>
                    </m:oMath>
                  </m:oMathPara>
                </a14:m>
                <a:endParaRPr lang="en-JP" sz="2800" dirty="0">
                  <a:solidFill>
                    <a:schemeClr val="accent2"/>
                  </a:solidFill>
                </a:endParaRPr>
              </a:p>
            </p:txBody>
          </p:sp>
        </mc:Choice>
        <mc:Fallback xmlns="">
          <p:sp>
            <p:nvSpPr>
              <p:cNvPr id="8" name="TextBox 7">
                <a:extLst>
                  <a:ext uri="{FF2B5EF4-FFF2-40B4-BE49-F238E27FC236}">
                    <a16:creationId xmlns:a16="http://schemas.microsoft.com/office/drawing/2014/main" id="{0671384F-4880-8280-6393-D9C8C008219E}"/>
                  </a:ext>
                </a:extLst>
              </p:cNvPr>
              <p:cNvSpPr txBox="1">
                <a:spLocks noRot="1" noChangeAspect="1" noMove="1" noResize="1" noEditPoints="1" noAdjustHandles="1" noChangeArrowheads="1" noChangeShapeType="1" noTextEdit="1"/>
              </p:cNvSpPr>
              <p:nvPr/>
            </p:nvSpPr>
            <p:spPr>
              <a:xfrm>
                <a:off x="6447702" y="2090709"/>
                <a:ext cx="528066" cy="523220"/>
              </a:xfrm>
              <a:prstGeom prst="rect">
                <a:avLst/>
              </a:prstGeom>
              <a:blipFill>
                <a:blip r:embed="rId5"/>
                <a:stretch>
                  <a:fillRect/>
                </a:stretch>
              </a:blipFill>
            </p:spPr>
            <p:txBody>
              <a:bodyPr/>
              <a:lstStyle/>
              <a:p>
                <a:r>
                  <a:rPr lang="en-JP">
                    <a:noFill/>
                  </a:rPr>
                  <a:t> </a:t>
                </a:r>
              </a:p>
            </p:txBody>
          </p:sp>
        </mc:Fallback>
      </mc:AlternateContent>
      <p:sp>
        <p:nvSpPr>
          <p:cNvPr id="11" name="Title 1">
            <a:extLst>
              <a:ext uri="{FF2B5EF4-FFF2-40B4-BE49-F238E27FC236}">
                <a16:creationId xmlns:a16="http://schemas.microsoft.com/office/drawing/2014/main" id="{F7753F05-2B15-DCFB-B157-E11B66975C69}"/>
              </a:ext>
            </a:extLst>
          </p:cNvPr>
          <p:cNvSpPr>
            <a:spLocks noGrp="1"/>
          </p:cNvSpPr>
          <p:nvPr>
            <p:ph type="title"/>
          </p:nvPr>
        </p:nvSpPr>
        <p:spPr>
          <a:xfrm>
            <a:off x="850557" y="2014152"/>
            <a:ext cx="9726827" cy="875142"/>
          </a:xfrm>
        </p:spPr>
        <p:txBody>
          <a:bodyPr>
            <a:normAutofit/>
          </a:bodyPr>
          <a:lstStyle/>
          <a:p>
            <a:r>
              <a:rPr lang="en-US" dirty="0">
                <a:latin typeface="UD Digi Kyokasho NK-R" panose="02020400000000000000" pitchFamily="18" charset="-128"/>
                <a:ea typeface="UD Digi Kyokasho NK-R" panose="02020400000000000000" pitchFamily="18" charset="-128"/>
              </a:rPr>
              <a:t>Nonlinear Ray</a:t>
            </a:r>
            <a:r>
              <a:rPr lang="en-US" dirty="0">
                <a:solidFill>
                  <a:schemeClr val="accent2"/>
                </a:solidFill>
                <a:latin typeface="UD Digi Kyokasho NK-R" panose="02020400000000000000" pitchFamily="18" charset="-128"/>
                <a:ea typeface="UD Digi Kyokasho NK-R" panose="02020400000000000000" pitchFamily="18" charset="-128"/>
              </a:rPr>
              <a:t> </a:t>
            </a:r>
            <a:endParaRPr lang="en-US" dirty="0">
              <a:latin typeface="UD Digi Kyokasho NK-R" panose="02020400000000000000" pitchFamily="18" charset="-128"/>
              <a:ea typeface="UD Digi Kyokasho NK-R" panose="02020400000000000000" pitchFamily="18" charset="-128"/>
            </a:endParaRPr>
          </a:p>
        </p:txBody>
      </p:sp>
      <mc:AlternateContent xmlns:mc="http://schemas.openxmlformats.org/markup-compatibility/2006" xmlns:a14="http://schemas.microsoft.com/office/drawing/2010/main">
        <mc:Choice Requires="a14">
          <p:sp>
            <p:nvSpPr>
              <p:cNvPr id="12" name="TextBox 5">
                <a:extLst>
                  <a:ext uri="{FF2B5EF4-FFF2-40B4-BE49-F238E27FC236}">
                    <a16:creationId xmlns:a16="http://schemas.microsoft.com/office/drawing/2014/main" id="{A7124C12-BA36-FE3C-ACD0-D5FEAB5B973E}"/>
                  </a:ext>
                </a:extLst>
              </p:cNvPr>
              <p:cNvSpPr txBox="1"/>
              <p:nvPr/>
            </p:nvSpPr>
            <p:spPr>
              <a:xfrm>
                <a:off x="1373687" y="3039820"/>
                <a:ext cx="9444625" cy="258532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𝑜</m:t>
                      </m:r>
                      <m:r>
                        <a:rPr lang="en-US" sz="2800" b="0" i="1" smtClean="0">
                          <a:solidFill>
                            <a:schemeClr val="bg1"/>
                          </a:solidFill>
                          <a:latin typeface="Cambria Math" panose="02040503050406030204" pitchFamily="18" charset="0"/>
                        </a:rPr>
                        <m:t>+</m:t>
                      </m:r>
                      <m:acc>
                        <m:accPr>
                          <m:chr m:val="̂"/>
                          <m:ctrlPr>
                            <a:rPr lang="en-US" sz="2800" b="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ea typeface="Cambria Math" panose="02040503050406030204" pitchFamily="18" charset="0"/>
                            </a:rPr>
                            <m:t>𝜔</m:t>
                          </m:r>
                        </m:e>
                      </m:acc>
                      <m:r>
                        <a:rPr lang="en-US" sz="2800" b="0" i="1" smtClean="0">
                          <a:solidFill>
                            <a:schemeClr val="bg1"/>
                          </a:solidFill>
                          <a:latin typeface="Cambria Math" panose="02040503050406030204" pitchFamily="18" charset="0"/>
                        </a:rPr>
                        <m:t>𝑡</m:t>
                      </m:r>
                      <m:r>
                        <a:rPr lang="en-US" sz="2800" b="0" i="1" smtClean="0">
                          <a:solidFill>
                            <a:schemeClr val="bg1"/>
                          </a:solidFill>
                          <a:latin typeface="Cambria Math" panose="02040503050406030204" pitchFamily="18" charset="0"/>
                        </a:rPr>
                        <m:t> =</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ea typeface="Cambria Math" panose="02040503050406030204" pitchFamily="18" charset="0"/>
                            </a:rPr>
                            <m:t>𝛼</m:t>
                          </m:r>
                          <m:r>
                            <a:rPr lang="en-US" sz="2800" i="1">
                              <a:solidFill>
                                <a:schemeClr val="bg1"/>
                              </a:solidFill>
                              <a:latin typeface="Cambria Math" panose="02040503050406030204" pitchFamily="18" charset="0"/>
                              <a:ea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𝛽</m:t>
                          </m:r>
                        </m:e>
                      </m:d>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0</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𝛼</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1</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𝛽</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1</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oMath>
                  </m:oMathPara>
                </a14:m>
                <a:endParaRPr lang="en-US" sz="2800" dirty="0">
                  <a:solidFill>
                    <a:schemeClr val="bg1"/>
                  </a:solidFill>
                </a:endParaRPr>
              </a:p>
              <a:p>
                <a:pPr algn="ctr"/>
                <a:endParaRPr lang="en-US" sz="2800" b="0" i="1" dirty="0">
                  <a:solidFill>
                    <a:schemeClr val="bg1"/>
                  </a:solidFill>
                  <a:latin typeface="Cambria Math" panose="02040503050406030204" pitchFamily="18" charset="0"/>
                </a:endParaRPr>
              </a:p>
              <a:p>
                <a:pPr algn="ctr"/>
                <a:endParaRPr lang="en-US" sz="2800" dirty="0">
                  <a:solidFill>
                    <a:schemeClr val="bg1"/>
                  </a:solidFill>
                </a:endParaRPr>
              </a:p>
              <a:p>
                <a:endParaRPr lang="en-US" sz="2800" i="1" dirty="0">
                  <a:solidFill>
                    <a:schemeClr val="bg1"/>
                  </a:solidFill>
                  <a:latin typeface="Cambria Math" panose="02040503050406030204" pitchFamily="18" charset="0"/>
                </a:endParaRPr>
              </a:p>
              <a:p>
                <a:endParaRPr lang="en-US" sz="2800" i="1" dirty="0">
                  <a:solidFill>
                    <a:schemeClr val="bg1"/>
                  </a:solidFill>
                  <a:latin typeface="Cambria Math" panose="02040503050406030204" pitchFamily="18" charset="0"/>
                </a:endParaRPr>
              </a:p>
              <a:p>
                <a:endParaRPr lang="en-US" sz="2800" i="1" dirty="0">
                  <a:solidFill>
                    <a:schemeClr val="bg1"/>
                  </a:solidFill>
                  <a:latin typeface="Cambria Math" panose="02040503050406030204" pitchFamily="18" charset="0"/>
                </a:endParaRPr>
              </a:p>
            </p:txBody>
          </p:sp>
        </mc:Choice>
        <mc:Fallback xmlns="">
          <p:sp>
            <p:nvSpPr>
              <p:cNvPr id="12" name="TextBox 5">
                <a:extLst>
                  <a:ext uri="{FF2B5EF4-FFF2-40B4-BE49-F238E27FC236}">
                    <a16:creationId xmlns:a16="http://schemas.microsoft.com/office/drawing/2014/main" id="{A7124C12-BA36-FE3C-ACD0-D5FEAB5B973E}"/>
                  </a:ext>
                </a:extLst>
              </p:cNvPr>
              <p:cNvSpPr txBox="1">
                <a:spLocks noRot="1" noChangeAspect="1" noMove="1" noResize="1" noEditPoints="1" noAdjustHandles="1" noChangeArrowheads="1" noChangeShapeType="1" noTextEdit="1"/>
              </p:cNvSpPr>
              <p:nvPr/>
            </p:nvSpPr>
            <p:spPr>
              <a:xfrm>
                <a:off x="1373687" y="3039820"/>
                <a:ext cx="9444625" cy="2585323"/>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23085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normAutofit/>
          </a:bodyPr>
          <a:lstStyle/>
          <a:p>
            <a:r>
              <a:rPr lang="en-US" dirty="0">
                <a:latin typeface="UD Digi Kyokasho NK-R" panose="02020400000000000000" pitchFamily="18" charset="-128"/>
                <a:ea typeface="UD Digi Kyokasho NK-R" panose="02020400000000000000" pitchFamily="18" charset="-128"/>
              </a:rPr>
              <a:t>Nonlinear Ray</a:t>
            </a:r>
            <a:r>
              <a:rPr lang="en-US" dirty="0">
                <a:solidFill>
                  <a:schemeClr val="accent2"/>
                </a:solidFill>
                <a:latin typeface="UD Digi Kyokasho NK-R" panose="02020400000000000000" pitchFamily="18" charset="-128"/>
                <a:ea typeface="UD Digi Kyokasho NK-R" panose="02020400000000000000" pitchFamily="18" charset="-128"/>
              </a:rPr>
              <a:t> </a:t>
            </a:r>
            <a:endParaRPr lang="en-US" dirty="0">
              <a:latin typeface="UD Digi Kyokasho NK-R" panose="02020400000000000000" pitchFamily="18" charset="-128"/>
              <a:ea typeface="UD Digi Kyokasho NK-R" panose="02020400000000000000" pitchFamily="18" charset="-128"/>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D5A429-1BD5-D9F0-FBFE-564990ECD18D}"/>
                  </a:ext>
                </a:extLst>
              </p:cNvPr>
              <p:cNvSpPr txBox="1"/>
              <p:nvPr/>
            </p:nvSpPr>
            <p:spPr>
              <a:xfrm>
                <a:off x="1373687" y="3039820"/>
                <a:ext cx="9444625" cy="258532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𝑜</m:t>
                      </m:r>
                      <m:r>
                        <a:rPr lang="en-US" sz="2800" b="0" i="1" smtClean="0">
                          <a:solidFill>
                            <a:schemeClr val="bg1"/>
                          </a:solidFill>
                          <a:latin typeface="Cambria Math" panose="02040503050406030204" pitchFamily="18" charset="0"/>
                        </a:rPr>
                        <m:t>+</m:t>
                      </m:r>
                      <m:acc>
                        <m:accPr>
                          <m:chr m:val="̂"/>
                          <m:ctrlPr>
                            <a:rPr lang="en-US" sz="2800" b="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ea typeface="Cambria Math" panose="02040503050406030204" pitchFamily="18" charset="0"/>
                            </a:rPr>
                            <m:t>𝜔</m:t>
                          </m:r>
                        </m:e>
                      </m:acc>
                      <m:r>
                        <a:rPr lang="en-US" sz="2800" b="0" i="1" smtClean="0">
                          <a:solidFill>
                            <a:schemeClr val="bg1"/>
                          </a:solidFill>
                          <a:latin typeface="Cambria Math" panose="02040503050406030204" pitchFamily="18" charset="0"/>
                        </a:rPr>
                        <m:t>𝑡</m:t>
                      </m:r>
                      <m:r>
                        <a:rPr lang="en-US" sz="2800" b="0" i="1" smtClean="0">
                          <a:solidFill>
                            <a:schemeClr val="bg1"/>
                          </a:solidFill>
                          <a:latin typeface="Cambria Math" panose="02040503050406030204" pitchFamily="18" charset="0"/>
                        </a:rPr>
                        <m:t> =</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ea typeface="Cambria Math" panose="02040503050406030204" pitchFamily="18" charset="0"/>
                            </a:rPr>
                            <m:t>𝛼</m:t>
                          </m:r>
                          <m:r>
                            <a:rPr lang="en-US" sz="2800" i="1">
                              <a:solidFill>
                                <a:schemeClr val="bg1"/>
                              </a:solidFill>
                              <a:latin typeface="Cambria Math" panose="02040503050406030204" pitchFamily="18" charset="0"/>
                              <a:ea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𝛽</m:t>
                          </m:r>
                        </m:e>
                      </m:d>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0</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𝛼</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1</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𝛽</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1</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oMath>
                  </m:oMathPara>
                </a14:m>
                <a:endParaRPr lang="en-US" sz="2800" dirty="0">
                  <a:solidFill>
                    <a:schemeClr val="bg1"/>
                  </a:solidFill>
                </a:endParaRPr>
              </a:p>
              <a:p>
                <a:pPr algn="ctr"/>
                <a:endParaRPr lang="en-US" sz="2800" b="0" i="1" dirty="0">
                  <a:solidFill>
                    <a:schemeClr val="bg1"/>
                  </a:solidFill>
                  <a:latin typeface="Cambria Math" panose="02040503050406030204" pitchFamily="18" charset="0"/>
                </a:endParaRPr>
              </a:p>
              <a:p>
                <a:pPr algn="ctr"/>
                <a:endParaRPr lang="en-US" sz="2800" dirty="0">
                  <a:solidFill>
                    <a:schemeClr val="bg1"/>
                  </a:solidFill>
                </a:endParaRPr>
              </a:p>
              <a:p>
                <a:endParaRPr lang="en-US" sz="2800" i="1" dirty="0">
                  <a:solidFill>
                    <a:schemeClr val="bg1"/>
                  </a:solidFill>
                  <a:latin typeface="Cambria Math" panose="02040503050406030204" pitchFamily="18" charset="0"/>
                </a:endParaRPr>
              </a:p>
              <a:p>
                <a:endParaRPr lang="en-US" sz="2800" i="1" dirty="0">
                  <a:solidFill>
                    <a:schemeClr val="bg1"/>
                  </a:solidFill>
                  <a:latin typeface="Cambria Math" panose="02040503050406030204" pitchFamily="18" charset="0"/>
                </a:endParaRPr>
              </a:p>
              <a:p>
                <a:endParaRPr lang="en-US" sz="2800" i="1" dirty="0">
                  <a:solidFill>
                    <a:schemeClr val="bg1"/>
                  </a:solidFill>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05D5A429-1BD5-D9F0-FBFE-564990ECD18D}"/>
                  </a:ext>
                </a:extLst>
              </p:cNvPr>
              <p:cNvSpPr txBox="1">
                <a:spLocks noRot="1" noChangeAspect="1" noMove="1" noResize="1" noEditPoints="1" noAdjustHandles="1" noChangeArrowheads="1" noChangeShapeType="1" noTextEdit="1"/>
              </p:cNvSpPr>
              <p:nvPr/>
            </p:nvSpPr>
            <p:spPr>
              <a:xfrm>
                <a:off x="1373687" y="3039820"/>
                <a:ext cx="9444625" cy="2585323"/>
              </a:xfrm>
              <a:prstGeom prst="rect">
                <a:avLst/>
              </a:prstGeom>
              <a:blipFill>
                <a:blip r:embed="rId3"/>
                <a:stretch>
                  <a:fillRect t="-2439"/>
                </a:stretch>
              </a:blipFill>
            </p:spPr>
            <p:txBody>
              <a:bodyPr/>
              <a:lstStyle/>
              <a:p>
                <a:r>
                  <a:rPr lang="en-JP">
                    <a:noFill/>
                  </a:rPr>
                  <a:t> </a:t>
                </a:r>
              </a:p>
            </p:txBody>
          </p:sp>
        </mc:Fallback>
      </mc:AlternateContent>
      <p:sp>
        <p:nvSpPr>
          <p:cNvPr id="14" name="Rectangle 13">
            <a:extLst>
              <a:ext uri="{FF2B5EF4-FFF2-40B4-BE49-F238E27FC236}">
                <a16:creationId xmlns:a16="http://schemas.microsoft.com/office/drawing/2014/main" id="{8D0A53EF-77BE-6556-94D6-5843908FC8B2}"/>
              </a:ext>
            </a:extLst>
          </p:cNvPr>
          <p:cNvSpPr/>
          <p:nvPr/>
        </p:nvSpPr>
        <p:spPr>
          <a:xfrm>
            <a:off x="1373687" y="4619501"/>
            <a:ext cx="9444625" cy="1116281"/>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4" name="Straight Arrow Connector 3">
            <a:extLst>
              <a:ext uri="{FF2B5EF4-FFF2-40B4-BE49-F238E27FC236}">
                <a16:creationId xmlns:a16="http://schemas.microsoft.com/office/drawing/2014/main" id="{CA3E8DF6-31AB-EC7C-B267-082CC0A00AF8}"/>
              </a:ext>
            </a:extLst>
          </p:cNvPr>
          <p:cNvCxnSpPr>
            <a:cxnSpLocks/>
          </p:cNvCxnSpPr>
          <p:nvPr/>
        </p:nvCxnSpPr>
        <p:spPr>
          <a:xfrm flipV="1">
            <a:off x="6886545" y="1331453"/>
            <a:ext cx="2849150" cy="1007111"/>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80D1E1-2037-96E9-A88B-B88E9848FCD0}"/>
                  </a:ext>
                </a:extLst>
              </p:cNvPr>
              <p:cNvSpPr txBox="1"/>
              <p:nvPr/>
            </p:nvSpPr>
            <p:spPr>
              <a:xfrm>
                <a:off x="9685267" y="1008820"/>
                <a:ext cx="6180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accent2"/>
                              </a:solidFill>
                              <a:latin typeface="Cambria Math" panose="02040503050406030204" pitchFamily="18" charset="0"/>
                            </a:rPr>
                          </m:ctrlPr>
                        </m:accPr>
                        <m:e>
                          <m:r>
                            <a:rPr lang="en-US" sz="2800" b="0" i="1" smtClean="0">
                              <a:solidFill>
                                <a:schemeClr val="accent2"/>
                              </a:solidFill>
                              <a:latin typeface="Cambria Math" panose="02040503050406030204" pitchFamily="18" charset="0"/>
                              <a:ea typeface="Cambria Math" panose="02040503050406030204" pitchFamily="18" charset="0"/>
                            </a:rPr>
                            <m:t>𝜔</m:t>
                          </m:r>
                        </m:e>
                      </m:acc>
                    </m:oMath>
                  </m:oMathPara>
                </a14:m>
                <a:endParaRPr lang="en-JP" sz="2800" dirty="0"/>
              </a:p>
            </p:txBody>
          </p:sp>
        </mc:Choice>
        <mc:Fallback xmlns="">
          <p:sp>
            <p:nvSpPr>
              <p:cNvPr id="5" name="TextBox 4">
                <a:extLst>
                  <a:ext uri="{FF2B5EF4-FFF2-40B4-BE49-F238E27FC236}">
                    <a16:creationId xmlns:a16="http://schemas.microsoft.com/office/drawing/2014/main" id="{9280D1E1-2037-96E9-A88B-B88E9848FCD0}"/>
                  </a:ext>
                </a:extLst>
              </p:cNvPr>
              <p:cNvSpPr txBox="1">
                <a:spLocks noRot="1" noChangeAspect="1" noMove="1" noResize="1" noEditPoints="1" noAdjustHandles="1" noChangeArrowheads="1" noChangeShapeType="1" noTextEdit="1"/>
              </p:cNvSpPr>
              <p:nvPr/>
            </p:nvSpPr>
            <p:spPr>
              <a:xfrm>
                <a:off x="9685267" y="1008820"/>
                <a:ext cx="618030" cy="523220"/>
              </a:xfrm>
              <a:prstGeom prst="rect">
                <a:avLst/>
              </a:prstGeom>
              <a:blipFill>
                <a:blip r:embed="rId4"/>
                <a:stretch>
                  <a:fillRect t="-7143"/>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07BD64-99AF-7E2A-1C70-34857AA36289}"/>
                  </a:ext>
                </a:extLst>
              </p:cNvPr>
              <p:cNvSpPr txBox="1"/>
              <p:nvPr/>
            </p:nvSpPr>
            <p:spPr>
              <a:xfrm>
                <a:off x="6447702" y="2090709"/>
                <a:ext cx="52806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panose="02040503050406030204" pitchFamily="18" charset="0"/>
                        </a:rPr>
                        <m:t>𝑜</m:t>
                      </m:r>
                    </m:oMath>
                  </m:oMathPara>
                </a14:m>
                <a:endParaRPr lang="en-JP" sz="2800" dirty="0">
                  <a:solidFill>
                    <a:schemeClr val="accent2"/>
                  </a:solidFill>
                </a:endParaRPr>
              </a:p>
            </p:txBody>
          </p:sp>
        </mc:Choice>
        <mc:Fallback xmlns="">
          <p:sp>
            <p:nvSpPr>
              <p:cNvPr id="10" name="TextBox 9">
                <a:extLst>
                  <a:ext uri="{FF2B5EF4-FFF2-40B4-BE49-F238E27FC236}">
                    <a16:creationId xmlns:a16="http://schemas.microsoft.com/office/drawing/2014/main" id="{8C07BD64-99AF-7E2A-1C70-34857AA36289}"/>
                  </a:ext>
                </a:extLst>
              </p:cNvPr>
              <p:cNvSpPr txBox="1">
                <a:spLocks noRot="1" noChangeAspect="1" noMove="1" noResize="1" noEditPoints="1" noAdjustHandles="1" noChangeArrowheads="1" noChangeShapeType="1" noTextEdit="1"/>
              </p:cNvSpPr>
              <p:nvPr/>
            </p:nvSpPr>
            <p:spPr>
              <a:xfrm>
                <a:off x="6447702" y="2090709"/>
                <a:ext cx="528066" cy="523220"/>
              </a:xfrm>
              <a:prstGeom prst="rect">
                <a:avLst/>
              </a:prstGeom>
              <a:blipFill>
                <a:blip r:embed="rId3"/>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2524550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46F6961-B12A-6DD7-81FE-7616AD502DC1}"/>
              </a:ext>
            </a:extLst>
          </p:cNvPr>
          <p:cNvSpPr/>
          <p:nvPr/>
        </p:nvSpPr>
        <p:spPr>
          <a:xfrm>
            <a:off x="3346563" y="3080001"/>
            <a:ext cx="228742" cy="394719"/>
          </a:xfrm>
          <a:prstGeom prst="roundRect">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normAutofit/>
          </a:bodyPr>
          <a:lstStyle/>
          <a:p>
            <a:r>
              <a:rPr lang="en-US" dirty="0">
                <a:latin typeface="UD Digi Kyokasho NK-R" panose="02020400000000000000" pitchFamily="18" charset="-128"/>
                <a:ea typeface="UD Digi Kyokasho NK-R" panose="02020400000000000000" pitchFamily="18" charset="-128"/>
              </a:rPr>
              <a:t>Nonlinear Ray</a:t>
            </a:r>
            <a:r>
              <a:rPr lang="en-US" dirty="0">
                <a:solidFill>
                  <a:schemeClr val="accent2"/>
                </a:solidFill>
                <a:latin typeface="UD Digi Kyokasho NK-R" panose="02020400000000000000" pitchFamily="18" charset="-128"/>
                <a:ea typeface="UD Digi Kyokasho NK-R" panose="02020400000000000000" pitchFamily="18" charset="-128"/>
              </a:rPr>
              <a:t> </a:t>
            </a:r>
            <a:endParaRPr lang="en-US" dirty="0">
              <a:latin typeface="UD Digi Kyokasho NK-R" panose="02020400000000000000" pitchFamily="18" charset="-128"/>
              <a:ea typeface="UD Digi Kyokasho NK-R" panose="02020400000000000000" pitchFamily="18" charset="-128"/>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D5A429-1BD5-D9F0-FBFE-564990ECD18D}"/>
                  </a:ext>
                </a:extLst>
              </p:cNvPr>
              <p:cNvSpPr txBox="1"/>
              <p:nvPr/>
            </p:nvSpPr>
            <p:spPr>
              <a:xfrm>
                <a:off x="1373687" y="3039820"/>
                <a:ext cx="9444625" cy="258532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𝑜</m:t>
                      </m:r>
                      <m:r>
                        <a:rPr lang="en-US" sz="2800" b="0" i="1" smtClean="0">
                          <a:solidFill>
                            <a:schemeClr val="bg1"/>
                          </a:solidFill>
                          <a:latin typeface="Cambria Math" panose="02040503050406030204" pitchFamily="18" charset="0"/>
                        </a:rPr>
                        <m:t>+</m:t>
                      </m:r>
                      <m:acc>
                        <m:accPr>
                          <m:chr m:val="̂"/>
                          <m:ctrlPr>
                            <a:rPr lang="en-US" sz="2800" b="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ea typeface="Cambria Math" panose="02040503050406030204" pitchFamily="18" charset="0"/>
                            </a:rPr>
                            <m:t>𝜔</m:t>
                          </m:r>
                        </m:e>
                      </m:acc>
                      <m:r>
                        <a:rPr lang="en-US" sz="2800" b="0" i="1" smtClean="0">
                          <a:solidFill>
                            <a:schemeClr val="bg1"/>
                          </a:solidFill>
                          <a:latin typeface="Cambria Math" panose="02040503050406030204" pitchFamily="18" charset="0"/>
                        </a:rPr>
                        <m:t>𝑡</m:t>
                      </m:r>
                      <m:r>
                        <a:rPr lang="en-US" sz="2800" b="0" i="1" smtClean="0">
                          <a:solidFill>
                            <a:schemeClr val="bg1"/>
                          </a:solidFill>
                          <a:latin typeface="Cambria Math" panose="02040503050406030204" pitchFamily="18" charset="0"/>
                        </a:rPr>
                        <m:t> =</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ea typeface="Cambria Math" panose="02040503050406030204" pitchFamily="18" charset="0"/>
                            </a:rPr>
                            <m:t>𝛼</m:t>
                          </m:r>
                          <m:r>
                            <a:rPr lang="en-US" sz="2800" i="1">
                              <a:solidFill>
                                <a:schemeClr val="bg1"/>
                              </a:solidFill>
                              <a:latin typeface="Cambria Math" panose="02040503050406030204" pitchFamily="18" charset="0"/>
                              <a:ea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𝛽</m:t>
                          </m:r>
                        </m:e>
                      </m:d>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0</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𝛼</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1</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𝛽</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1</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oMath>
                  </m:oMathPara>
                </a14:m>
                <a:endParaRPr lang="en-US" sz="2800" dirty="0">
                  <a:solidFill>
                    <a:schemeClr val="bg1"/>
                  </a:solidFill>
                </a:endParaRPr>
              </a:p>
              <a:p>
                <a:pPr algn="ctr"/>
                <a:endParaRPr lang="en-US" sz="2800" b="0" i="1" dirty="0">
                  <a:solidFill>
                    <a:schemeClr val="bg1"/>
                  </a:solidFill>
                  <a:latin typeface="Cambria Math" panose="02040503050406030204" pitchFamily="18" charset="0"/>
                </a:endParaRPr>
              </a:p>
              <a:p>
                <a:pPr algn="ctr"/>
                <a:endParaRPr lang="en-US" sz="2800" dirty="0">
                  <a:solidFill>
                    <a:schemeClr val="bg1"/>
                  </a:solidFill>
                </a:endParaRPr>
              </a:p>
              <a:p>
                <a:endParaRPr lang="en-US" sz="2800" i="1" dirty="0">
                  <a:solidFill>
                    <a:schemeClr val="bg1"/>
                  </a:solidFill>
                  <a:latin typeface="Cambria Math" panose="02040503050406030204" pitchFamily="18" charset="0"/>
                </a:endParaRPr>
              </a:p>
              <a:p>
                <a:endParaRPr lang="en-US" sz="2800" i="1" dirty="0">
                  <a:solidFill>
                    <a:schemeClr val="bg1"/>
                  </a:solidFill>
                  <a:latin typeface="Cambria Math" panose="02040503050406030204" pitchFamily="18" charset="0"/>
                </a:endParaRPr>
              </a:p>
              <a:p>
                <a:endParaRPr lang="en-US" sz="2800" i="1" dirty="0">
                  <a:solidFill>
                    <a:schemeClr val="bg1"/>
                  </a:solidFill>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05D5A429-1BD5-D9F0-FBFE-564990ECD18D}"/>
                  </a:ext>
                </a:extLst>
              </p:cNvPr>
              <p:cNvSpPr txBox="1">
                <a:spLocks noRot="1" noChangeAspect="1" noMove="1" noResize="1" noEditPoints="1" noAdjustHandles="1" noChangeArrowheads="1" noChangeShapeType="1" noTextEdit="1"/>
              </p:cNvSpPr>
              <p:nvPr/>
            </p:nvSpPr>
            <p:spPr>
              <a:xfrm>
                <a:off x="1373687" y="3039820"/>
                <a:ext cx="9444625" cy="2585323"/>
              </a:xfrm>
              <a:prstGeom prst="rect">
                <a:avLst/>
              </a:prstGeom>
              <a:blipFill>
                <a:blip r:embed="rId3"/>
                <a:stretch>
                  <a:fillRect t="-2439"/>
                </a:stretch>
              </a:blipFill>
            </p:spPr>
            <p:txBody>
              <a:bodyPr/>
              <a:lstStyle/>
              <a:p>
                <a:r>
                  <a:rPr lang="en-JP">
                    <a:noFill/>
                  </a:rPr>
                  <a:t> </a:t>
                </a:r>
              </a:p>
            </p:txBody>
          </p:sp>
        </mc:Fallback>
      </mc:AlternateContent>
      <p:cxnSp>
        <p:nvCxnSpPr>
          <p:cNvPr id="3" name="Straight Arrow Connector 2">
            <a:extLst>
              <a:ext uri="{FF2B5EF4-FFF2-40B4-BE49-F238E27FC236}">
                <a16:creationId xmlns:a16="http://schemas.microsoft.com/office/drawing/2014/main" id="{47C4F89B-1279-5DEB-03E0-E9224AFABDCA}"/>
              </a:ext>
            </a:extLst>
          </p:cNvPr>
          <p:cNvCxnSpPr>
            <a:cxnSpLocks/>
          </p:cNvCxnSpPr>
          <p:nvPr/>
        </p:nvCxnSpPr>
        <p:spPr>
          <a:xfrm flipV="1">
            <a:off x="6886545" y="1331453"/>
            <a:ext cx="2849150" cy="1007111"/>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CE62E-7542-E2D8-70EB-70D99BB1AEE4}"/>
                  </a:ext>
                </a:extLst>
              </p:cNvPr>
              <p:cNvSpPr txBox="1"/>
              <p:nvPr/>
            </p:nvSpPr>
            <p:spPr>
              <a:xfrm>
                <a:off x="9685267" y="1008820"/>
                <a:ext cx="6180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accent2"/>
                              </a:solidFill>
                              <a:latin typeface="Cambria Math" panose="02040503050406030204" pitchFamily="18" charset="0"/>
                            </a:rPr>
                          </m:ctrlPr>
                        </m:accPr>
                        <m:e>
                          <m:r>
                            <a:rPr lang="en-US" sz="2800" b="0" i="1" smtClean="0">
                              <a:solidFill>
                                <a:schemeClr val="accent2"/>
                              </a:solidFill>
                              <a:latin typeface="Cambria Math" panose="02040503050406030204" pitchFamily="18" charset="0"/>
                              <a:ea typeface="Cambria Math" panose="02040503050406030204" pitchFamily="18" charset="0"/>
                            </a:rPr>
                            <m:t>𝜔</m:t>
                          </m:r>
                        </m:e>
                      </m:acc>
                    </m:oMath>
                  </m:oMathPara>
                </a14:m>
                <a:endParaRPr lang="en-JP" sz="2800" dirty="0"/>
              </a:p>
            </p:txBody>
          </p:sp>
        </mc:Choice>
        <mc:Fallback xmlns="">
          <p:sp>
            <p:nvSpPr>
              <p:cNvPr id="12" name="TextBox 11">
                <a:extLst>
                  <a:ext uri="{FF2B5EF4-FFF2-40B4-BE49-F238E27FC236}">
                    <a16:creationId xmlns:a16="http://schemas.microsoft.com/office/drawing/2014/main" id="{FE0CE62E-7542-E2D8-70EB-70D99BB1AEE4}"/>
                  </a:ext>
                </a:extLst>
              </p:cNvPr>
              <p:cNvSpPr txBox="1">
                <a:spLocks noRot="1" noChangeAspect="1" noMove="1" noResize="1" noEditPoints="1" noAdjustHandles="1" noChangeArrowheads="1" noChangeShapeType="1" noTextEdit="1"/>
              </p:cNvSpPr>
              <p:nvPr/>
            </p:nvSpPr>
            <p:spPr>
              <a:xfrm>
                <a:off x="9685267" y="1008820"/>
                <a:ext cx="618030" cy="523220"/>
              </a:xfrm>
              <a:prstGeom prst="rect">
                <a:avLst/>
              </a:prstGeom>
              <a:blipFill>
                <a:blip r:embed="rId4"/>
                <a:stretch>
                  <a:fillRect t="-7143"/>
                </a:stretch>
              </a:blipFill>
            </p:spPr>
            <p:txBody>
              <a:bodyPr/>
              <a:lstStyle/>
              <a:p>
                <a:r>
                  <a:rPr lang="en-JP">
                    <a:noFill/>
                  </a:rPr>
                  <a:t> </a:t>
                </a:r>
              </a:p>
            </p:txBody>
          </p:sp>
        </mc:Fallback>
      </mc:AlternateContent>
      <p:sp>
        <p:nvSpPr>
          <p:cNvPr id="14" name="Rectangle 13">
            <a:extLst>
              <a:ext uri="{FF2B5EF4-FFF2-40B4-BE49-F238E27FC236}">
                <a16:creationId xmlns:a16="http://schemas.microsoft.com/office/drawing/2014/main" id="{8D0A53EF-77BE-6556-94D6-5843908FC8B2}"/>
              </a:ext>
            </a:extLst>
          </p:cNvPr>
          <p:cNvSpPr/>
          <p:nvPr/>
        </p:nvSpPr>
        <p:spPr>
          <a:xfrm>
            <a:off x="1373687" y="4619501"/>
            <a:ext cx="9444625" cy="1116281"/>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DFCFDD2-4275-5356-6D55-3C963FD8C0E7}"/>
                  </a:ext>
                </a:extLst>
              </p:cNvPr>
              <p:cNvSpPr txBox="1"/>
              <p:nvPr/>
            </p:nvSpPr>
            <p:spPr>
              <a:xfrm>
                <a:off x="6447702" y="2090709"/>
                <a:ext cx="52806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panose="02040503050406030204" pitchFamily="18" charset="0"/>
                        </a:rPr>
                        <m:t>𝑜</m:t>
                      </m:r>
                    </m:oMath>
                  </m:oMathPara>
                </a14:m>
                <a:endParaRPr lang="en-JP" sz="2800" dirty="0">
                  <a:solidFill>
                    <a:schemeClr val="accent2"/>
                  </a:solidFill>
                </a:endParaRPr>
              </a:p>
            </p:txBody>
          </p:sp>
        </mc:Choice>
        <mc:Fallback xmlns="">
          <p:sp>
            <p:nvSpPr>
              <p:cNvPr id="16" name="TextBox 15">
                <a:extLst>
                  <a:ext uri="{FF2B5EF4-FFF2-40B4-BE49-F238E27FC236}">
                    <a16:creationId xmlns:a16="http://schemas.microsoft.com/office/drawing/2014/main" id="{3DFCFDD2-4275-5356-6D55-3C963FD8C0E7}"/>
                  </a:ext>
                </a:extLst>
              </p:cNvPr>
              <p:cNvSpPr txBox="1">
                <a:spLocks noRot="1" noChangeAspect="1" noMove="1" noResize="1" noEditPoints="1" noAdjustHandles="1" noChangeArrowheads="1" noChangeShapeType="1" noTextEdit="1"/>
              </p:cNvSpPr>
              <p:nvPr/>
            </p:nvSpPr>
            <p:spPr>
              <a:xfrm>
                <a:off x="6447702" y="2090709"/>
                <a:ext cx="528066" cy="523220"/>
              </a:xfrm>
              <a:prstGeom prst="rect">
                <a:avLst/>
              </a:prstGeom>
              <a:blipFill>
                <a:blip r:embed="rId5"/>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1065003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5409FA9-2974-DFED-5FF5-869E6C240965}"/>
              </a:ext>
            </a:extLst>
          </p:cNvPr>
          <p:cNvSpPr/>
          <p:nvPr/>
        </p:nvSpPr>
        <p:spPr>
          <a:xfrm>
            <a:off x="6209613" y="3918983"/>
            <a:ext cx="372963" cy="530007"/>
          </a:xfrm>
          <a:prstGeom prst="roundRect">
            <a:avLst/>
          </a:prstGeom>
          <a:solidFill>
            <a:srgbClr val="92D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accent6">
                  <a:lumMod val="50000"/>
                </a:schemeClr>
              </a:solidFill>
            </a:endParaRPr>
          </a:p>
        </p:txBody>
      </p:sp>
      <p:sp>
        <p:nvSpPr>
          <p:cNvPr id="5" name="Rounded Rectangle 4">
            <a:extLst>
              <a:ext uri="{FF2B5EF4-FFF2-40B4-BE49-F238E27FC236}">
                <a16:creationId xmlns:a16="http://schemas.microsoft.com/office/drawing/2014/main" id="{2A406505-ECC9-F38B-8F6A-8F58EDC02F7B}"/>
              </a:ext>
            </a:extLst>
          </p:cNvPr>
          <p:cNvSpPr/>
          <p:nvPr/>
        </p:nvSpPr>
        <p:spPr>
          <a:xfrm>
            <a:off x="5021930" y="3918983"/>
            <a:ext cx="372963" cy="530007"/>
          </a:xfrm>
          <a:prstGeom prst="roundRect">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normAutofit/>
          </a:bodyPr>
          <a:lstStyle/>
          <a:p>
            <a:r>
              <a:rPr lang="en-US" dirty="0">
                <a:latin typeface="UD Digi Kyokasho NK-R" panose="02020400000000000000" pitchFamily="18" charset="-128"/>
                <a:ea typeface="UD Digi Kyokasho NK-R" panose="02020400000000000000" pitchFamily="18" charset="-128"/>
              </a:rPr>
              <a:t>Nonlinear Ray</a:t>
            </a:r>
            <a:r>
              <a:rPr lang="en-US" dirty="0">
                <a:solidFill>
                  <a:schemeClr val="accent2"/>
                </a:solidFill>
                <a:latin typeface="UD Digi Kyokasho NK-R" panose="02020400000000000000" pitchFamily="18" charset="-128"/>
                <a:ea typeface="UD Digi Kyokasho NK-R" panose="02020400000000000000" pitchFamily="18" charset="-128"/>
              </a:rPr>
              <a:t> </a:t>
            </a:r>
            <a:endParaRPr lang="en-US" dirty="0">
              <a:latin typeface="UD Digi Kyokasho NK-R" panose="02020400000000000000" pitchFamily="18" charset="-128"/>
              <a:ea typeface="UD Digi Kyokasho NK-R" panose="02020400000000000000" pitchFamily="18" charset="-128"/>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D5A429-1BD5-D9F0-FBFE-564990ECD18D}"/>
                  </a:ext>
                </a:extLst>
              </p:cNvPr>
              <p:cNvSpPr txBox="1"/>
              <p:nvPr/>
            </p:nvSpPr>
            <p:spPr>
              <a:xfrm>
                <a:off x="1373687" y="3039082"/>
                <a:ext cx="9444625" cy="2586798"/>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𝑜</m:t>
                      </m:r>
                      <m:r>
                        <a:rPr lang="en-US" sz="2800" b="0" i="1" smtClean="0">
                          <a:solidFill>
                            <a:schemeClr val="bg1"/>
                          </a:solidFill>
                          <a:latin typeface="Cambria Math" panose="02040503050406030204" pitchFamily="18" charset="0"/>
                        </a:rPr>
                        <m:t>+</m:t>
                      </m:r>
                      <m:acc>
                        <m:accPr>
                          <m:chr m:val="̂"/>
                          <m:ctrlPr>
                            <a:rPr lang="en-US" sz="2800" b="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ea typeface="Cambria Math" panose="02040503050406030204" pitchFamily="18" charset="0"/>
                            </a:rPr>
                            <m:t>𝜔</m:t>
                          </m:r>
                        </m:e>
                      </m:acc>
                      <m:r>
                        <a:rPr lang="en-US" sz="2800" b="0" i="1" smtClean="0">
                          <a:solidFill>
                            <a:schemeClr val="bg1"/>
                          </a:solidFill>
                          <a:latin typeface="Cambria Math" panose="02040503050406030204" pitchFamily="18" charset="0"/>
                        </a:rPr>
                        <m:t>𝑡</m:t>
                      </m:r>
                      <m:r>
                        <a:rPr lang="en-US" sz="2800" b="0" i="1" smtClean="0">
                          <a:solidFill>
                            <a:schemeClr val="bg1"/>
                          </a:solidFill>
                          <a:latin typeface="Cambria Math" panose="02040503050406030204" pitchFamily="18" charset="0"/>
                        </a:rPr>
                        <m:t> =</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ea typeface="Cambria Math" panose="02040503050406030204" pitchFamily="18" charset="0"/>
                            </a:rPr>
                            <m:t>𝛼</m:t>
                          </m:r>
                          <m:r>
                            <a:rPr lang="en-US" sz="2800" i="1">
                              <a:solidFill>
                                <a:schemeClr val="bg1"/>
                              </a:solidFill>
                              <a:latin typeface="Cambria Math" panose="02040503050406030204" pitchFamily="18" charset="0"/>
                              <a:ea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𝛽</m:t>
                          </m:r>
                        </m:e>
                      </m:d>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0</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𝛼</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1</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𝛽</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1</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oMath>
                  </m:oMathPara>
                </a14:m>
                <a:endParaRPr lang="en-US" sz="2800" dirty="0">
                  <a:solidFill>
                    <a:schemeClr val="bg1"/>
                  </a:solidFill>
                </a:endParaRPr>
              </a:p>
              <a:p>
                <a:pPr algn="ctr"/>
                <a:endParaRPr lang="en-US" sz="2800" b="0" i="1" dirty="0">
                  <a:solidFill>
                    <a:schemeClr val="bg1"/>
                  </a:solidFill>
                  <a:latin typeface="Cambria Math" panose="02040503050406030204" pitchFamily="18" charset="0"/>
                </a:endParaRPr>
              </a:p>
              <a:p>
                <a:pPr algn="ctr"/>
                <a14:m>
                  <m:oMath xmlns:m="http://schemas.openxmlformats.org/officeDocument/2006/math">
                    <m:acc>
                      <m:accPr>
                        <m:chr m:val="̂"/>
                        <m:ctrlPr>
                          <a:rPr lang="en-US" sz="2800" b="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ea typeface="Cambria Math" panose="02040503050406030204" pitchFamily="18" charset="0"/>
                          </a:rPr>
                          <m:t>𝜔</m:t>
                        </m:r>
                      </m:e>
                    </m:acc>
                    <m:r>
                      <a:rPr lang="en-US" sz="2800" i="1">
                        <a:solidFill>
                          <a:schemeClr val="bg1"/>
                        </a:solidFill>
                        <a:latin typeface="Cambria Math" panose="02040503050406030204" pitchFamily="18" charset="0"/>
                        <a:ea typeface="Cambria Math" panose="02040503050406030204" pitchFamily="18" charset="0"/>
                      </a:rPr>
                      <m:t>⊥</m:t>
                    </m:r>
                  </m:oMath>
                </a14:m>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𝑒</m:t>
                        </m:r>
                      </m:e>
                      <m:sub>
                        <m:r>
                          <a:rPr lang="en-US" sz="2800" i="1">
                            <a:solidFill>
                              <a:schemeClr val="bg1"/>
                            </a:solidFill>
                            <a:latin typeface="Cambria Math" panose="02040503050406030204" pitchFamily="18" charset="0"/>
                          </a:rPr>
                          <m:t>0</m:t>
                        </m:r>
                      </m:sub>
                    </m:sSub>
                  </m:oMath>
                </a14:m>
                <a:r>
                  <a:rPr lang="en-US" sz="2800" dirty="0">
                    <a:solidFill>
                      <a:schemeClr val="bg1"/>
                    </a:solidFill>
                  </a:rPr>
                  <a:t>, </a:t>
                </a:r>
                <a14:m>
                  <m:oMath xmlns:m="http://schemas.openxmlformats.org/officeDocument/2006/math">
                    <m:acc>
                      <m:accPr>
                        <m:chr m:val="̂"/>
                        <m:ctrlPr>
                          <a:rPr lang="en-US" sz="2800" i="1">
                            <a:solidFill>
                              <a:schemeClr val="bg1"/>
                            </a:solidFill>
                            <a:latin typeface="Cambria Math" panose="02040503050406030204" pitchFamily="18" charset="0"/>
                          </a:rPr>
                        </m:ctrlPr>
                      </m:accPr>
                      <m:e>
                        <m:r>
                          <a:rPr lang="en-US" sz="2800" i="1">
                            <a:solidFill>
                              <a:schemeClr val="bg1"/>
                            </a:solidFill>
                            <a:latin typeface="Cambria Math" panose="02040503050406030204" pitchFamily="18" charset="0"/>
                            <a:ea typeface="Cambria Math" panose="02040503050406030204" pitchFamily="18" charset="0"/>
                          </a:rPr>
                          <m:t>𝜔</m:t>
                        </m:r>
                      </m:e>
                    </m:acc>
                    <m:r>
                      <a:rPr lang="en-US" sz="2800" i="1">
                        <a:solidFill>
                          <a:schemeClr val="bg1"/>
                        </a:solidFill>
                        <a:latin typeface="Cambria Math" panose="02040503050406030204" pitchFamily="18" charset="0"/>
                        <a:ea typeface="Cambria Math" panose="02040503050406030204" pitchFamily="18" charset="0"/>
                      </a:rPr>
                      <m:t>⊥</m:t>
                    </m:r>
                  </m:oMath>
                </a14:m>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𝑒</m:t>
                        </m:r>
                      </m:e>
                      <m:sub>
                        <m:r>
                          <a:rPr lang="en-US" sz="2800" b="0" i="1" smtClean="0">
                            <a:solidFill>
                              <a:schemeClr val="bg1"/>
                            </a:solidFill>
                            <a:latin typeface="Cambria Math" panose="02040503050406030204" pitchFamily="18" charset="0"/>
                          </a:rPr>
                          <m:t>1</m:t>
                        </m:r>
                      </m:sub>
                    </m:sSub>
                  </m:oMath>
                </a14:m>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𝑒</m:t>
                        </m:r>
                      </m:e>
                      <m:sub>
                        <m:r>
                          <a:rPr lang="en-US" sz="2800" i="1">
                            <a:solidFill>
                              <a:schemeClr val="bg1"/>
                            </a:solidFill>
                            <a:latin typeface="Cambria Math" panose="02040503050406030204" pitchFamily="18" charset="0"/>
                          </a:rPr>
                          <m:t>0</m:t>
                        </m:r>
                      </m:sub>
                    </m:sSub>
                    <m:r>
                      <a:rPr lang="en-US" sz="2800" i="1">
                        <a:solidFill>
                          <a:schemeClr val="bg1"/>
                        </a:solidFill>
                        <a:latin typeface="Cambria Math" panose="02040503050406030204" pitchFamily="18" charset="0"/>
                        <a:ea typeface="Cambria Math" panose="02040503050406030204" pitchFamily="18" charset="0"/>
                      </a:rPr>
                      <m:t>⊥</m:t>
                    </m:r>
                  </m:oMath>
                </a14:m>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𝑒</m:t>
                        </m:r>
                      </m:e>
                      <m:sub>
                        <m:r>
                          <a:rPr lang="en-US" sz="2800" b="0" i="1" smtClean="0">
                            <a:solidFill>
                              <a:schemeClr val="bg1"/>
                            </a:solidFill>
                            <a:latin typeface="Cambria Math" panose="02040503050406030204" pitchFamily="18" charset="0"/>
                          </a:rPr>
                          <m:t>1</m:t>
                        </m:r>
                      </m:sub>
                    </m:sSub>
                  </m:oMath>
                </a14:m>
                <a:endParaRPr lang="en-US" sz="2800" dirty="0">
                  <a:solidFill>
                    <a:schemeClr val="bg1"/>
                  </a:solidFill>
                </a:endParaRPr>
              </a:p>
              <a:p>
                <a:endParaRPr lang="en-US" sz="280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eqArr>
                        <m:eqArrPr>
                          <m:ctrlPr>
                            <a:rPr lang="en-US" sz="2800" i="1" smtClean="0">
                              <a:solidFill>
                                <a:schemeClr val="bg1"/>
                              </a:solidFill>
                              <a:latin typeface="Cambria Math" panose="02040503050406030204" pitchFamily="18" charset="0"/>
                            </a:rPr>
                          </m:ctrlPr>
                        </m:eqArrPr>
                        <m:e>
                          <m:d>
                            <m:dPr>
                              <m:begChr m:val="⟨"/>
                              <m:endChr m:val="⟩"/>
                              <m:ctrlPr>
                                <a:rPr lang="en-US" sz="2800" i="1" smtClean="0">
                                  <a:solidFill>
                                    <a:schemeClr val="bg1"/>
                                  </a:solidFill>
                                  <a:latin typeface="Cambria Math" panose="02040503050406030204" pitchFamily="18" charset="0"/>
                                </a:rPr>
                              </m:ctrlPr>
                            </m:dPr>
                            <m:e>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𝑒</m:t>
                                  </m:r>
                                </m:e>
                                <m:sub>
                                  <m:r>
                                    <a:rPr lang="en-US" sz="2800" b="0" i="1" smtClean="0">
                                      <a:solidFill>
                                        <a:schemeClr val="bg1"/>
                                      </a:solidFill>
                                      <a:latin typeface="Cambria Math" panose="02040503050406030204" pitchFamily="18" charset="0"/>
                                    </a:rPr>
                                    <m:t>0</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𝑆</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h</m:t>
                                  </m:r>
                                </m:e>
                              </m:d>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b="0" i="1" smtClean="0">
                                      <a:solidFill>
                                        <a:schemeClr val="bg1"/>
                                      </a:solidFill>
                                      <a:latin typeface="Cambria Math" panose="02040503050406030204" pitchFamily="18" charset="0"/>
                                    </a:rPr>
                                    <m:t>0</m:t>
                                  </m:r>
                                </m:sub>
                              </m:sSub>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e>
                          </m:d>
                          <m:r>
                            <a:rPr lang="en-US" sz="2800" i="1">
                              <a:solidFill>
                                <a:schemeClr val="bg1"/>
                              </a:solidFill>
                              <a:latin typeface="Cambria Math" panose="02040503050406030204" pitchFamily="18" charset="0"/>
                              <a:ea typeface="Cambria Math" panose="02040503050406030204" pitchFamily="18" charset="0"/>
                            </a:rPr>
                            <m:t>𝛼</m:t>
                          </m:r>
                          <m:r>
                            <a:rPr lang="en-US" sz="2800" b="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𝑒</m:t>
                                  </m:r>
                                </m:e>
                                <m:sub>
                                  <m:r>
                                    <a:rPr lang="en-US" sz="2800" i="1">
                                      <a:solidFill>
                                        <a:schemeClr val="bg1"/>
                                      </a:solidFill>
                                      <a:latin typeface="Cambria Math" panose="02040503050406030204" pitchFamily="18" charset="0"/>
                                    </a:rPr>
                                    <m:t>0</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b="0" i="1" smtClean="0">
                                      <a:solidFill>
                                        <a:schemeClr val="bg1"/>
                                      </a:solidFill>
                                      <a:latin typeface="Cambria Math" panose="02040503050406030204" pitchFamily="18" charset="0"/>
                                    </a:rPr>
                                    <m:t>2</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0</m:t>
                                  </m:r>
                                </m:sub>
                              </m:sSub>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e>
                          </m:d>
                          <m:r>
                            <a:rPr lang="en-US" sz="2800" i="1">
                              <a:solidFill>
                                <a:schemeClr val="bg1"/>
                              </a:solidFill>
                              <a:latin typeface="Cambria Math" panose="02040503050406030204" pitchFamily="18" charset="0"/>
                              <a:ea typeface="Cambria Math" panose="02040503050406030204" pitchFamily="18" charset="0"/>
                            </a:rPr>
                            <m:t>𝛽</m:t>
                          </m:r>
                          <m:r>
                            <a:rPr lang="en-US" sz="2800" b="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𝑒</m:t>
                                  </m:r>
                                </m:e>
                                <m:sub>
                                  <m:r>
                                    <a:rPr lang="en-US" sz="2800" i="1">
                                      <a:solidFill>
                                        <a:schemeClr val="bg1"/>
                                      </a:solidFill>
                                      <a:latin typeface="Cambria Math" panose="02040503050406030204" pitchFamily="18" charset="0"/>
                                    </a:rPr>
                                    <m:t>0</m:t>
                                  </m:r>
                                </m:sub>
                              </m:sSub>
                              <m:r>
                                <a:rPr lang="en-US" sz="2800" i="1">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𝑜</m:t>
                              </m:r>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0</m:t>
                                  </m:r>
                                </m:sub>
                              </m:sSub>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e>
                          </m:d>
                        </m:e>
                        <m:e>
                          <m:d>
                            <m:dPr>
                              <m:begChr m:val="⟨"/>
                              <m:endChr m:val="⟩"/>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𝑒</m:t>
                                  </m:r>
                                </m:e>
                                <m:sub>
                                  <m:r>
                                    <a:rPr lang="en-US" sz="2800" b="0" i="1" smtClean="0">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1</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0</m:t>
                                  </m:r>
                                </m:sub>
                              </m:sSub>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e>
                          </m:d>
                          <m:r>
                            <a:rPr lang="en-US" sz="2800" i="1">
                              <a:solidFill>
                                <a:schemeClr val="bg1"/>
                              </a:solidFill>
                              <a:latin typeface="Cambria Math" panose="02040503050406030204" pitchFamily="18" charset="0"/>
                              <a:ea typeface="Cambria Math" panose="02040503050406030204" pitchFamily="18" charset="0"/>
                            </a:rPr>
                            <m:t>𝛼</m:t>
                          </m:r>
                          <m:r>
                            <a:rPr lang="en-US" sz="2800" i="1">
                              <a:solidFill>
                                <a:schemeClr val="bg1"/>
                              </a:solidFill>
                              <a:latin typeface="Cambria Math" panose="02040503050406030204" pitchFamily="18" charset="0"/>
                              <a:ea typeface="Cambria Math" panose="02040503050406030204" pitchFamily="18" charset="0"/>
                            </a:rPr>
                            <m:t>+</m:t>
                          </m:r>
                          <m:d>
                            <m:dPr>
                              <m:begChr m:val="⟨"/>
                              <m:endChr m:val="⟩"/>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𝑒</m:t>
                                  </m:r>
                                </m:e>
                                <m:sub>
                                  <m:r>
                                    <a:rPr lang="en-US" sz="2800" b="0" i="1" smtClean="0">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b="0" i="1" smtClean="0">
                                      <a:solidFill>
                                        <a:schemeClr val="bg1"/>
                                      </a:solidFill>
                                      <a:latin typeface="Cambria Math" panose="02040503050406030204" pitchFamily="18" charset="0"/>
                                    </a:rPr>
                                    <m:t>2</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h</m:t>
                                  </m:r>
                                </m:e>
                              </m:d>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0</m:t>
                                  </m:r>
                                </m:sub>
                              </m:sSub>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e>
                          </m:d>
                          <m:r>
                            <a:rPr lang="en-US" sz="2800" i="1">
                              <a:solidFill>
                                <a:schemeClr val="bg1"/>
                              </a:solidFill>
                              <a:latin typeface="Cambria Math" panose="02040503050406030204" pitchFamily="18" charset="0"/>
                              <a:ea typeface="Cambria Math" panose="02040503050406030204" pitchFamily="18" charset="0"/>
                            </a:rPr>
                            <m:t>𝛽</m:t>
                          </m:r>
                          <m:r>
                            <a:rPr lang="en-US" sz="2800" i="1">
                              <a:solidFill>
                                <a:schemeClr val="bg1"/>
                              </a:solidFill>
                              <a:latin typeface="Cambria Math" panose="02040503050406030204" pitchFamily="18" charset="0"/>
                              <a:ea typeface="Cambria Math" panose="02040503050406030204" pitchFamily="18" charset="0"/>
                            </a:rPr>
                            <m:t>=</m:t>
                          </m:r>
                          <m:d>
                            <m:dPr>
                              <m:begChr m:val="⟨"/>
                              <m:endChr m:val="⟩"/>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𝑒</m:t>
                                  </m:r>
                                </m:e>
                                <m:sub>
                                  <m:r>
                                    <a:rPr lang="en-US" sz="2800" b="0" i="1" smtClean="0">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 </m:t>
                              </m:r>
                              <m:r>
                                <a:rPr lang="en-US" sz="2800" i="1">
                                  <a:solidFill>
                                    <a:schemeClr val="bg1"/>
                                  </a:solidFill>
                                  <a:latin typeface="Cambria Math" panose="02040503050406030204" pitchFamily="18" charset="0"/>
                                </a:rPr>
                                <m:t>𝑜</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𝑆</m:t>
                                  </m:r>
                                </m:e>
                                <m:sub>
                                  <m:r>
                                    <a:rPr lang="en-US" sz="2800" i="1">
                                      <a:solidFill>
                                        <a:schemeClr val="bg1"/>
                                      </a:solidFill>
                                      <a:latin typeface="Cambria Math" panose="02040503050406030204" pitchFamily="18" charset="0"/>
                                    </a:rPr>
                                    <m:t>0</m:t>
                                  </m:r>
                                </m:sub>
                              </m:sSub>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e>
                          </m:d>
                        </m:e>
                      </m:eqArr>
                    </m:oMath>
                  </m:oMathPara>
                </a14:m>
                <a:endParaRPr lang="en-US" sz="2800" i="1" dirty="0">
                  <a:solidFill>
                    <a:schemeClr val="bg1"/>
                  </a:solidFill>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05D5A429-1BD5-D9F0-FBFE-564990ECD18D}"/>
                  </a:ext>
                </a:extLst>
              </p:cNvPr>
              <p:cNvSpPr txBox="1">
                <a:spLocks noRot="1" noChangeAspect="1" noMove="1" noResize="1" noEditPoints="1" noAdjustHandles="1" noChangeArrowheads="1" noChangeShapeType="1" noTextEdit="1"/>
              </p:cNvSpPr>
              <p:nvPr/>
            </p:nvSpPr>
            <p:spPr>
              <a:xfrm>
                <a:off x="1373687" y="3039082"/>
                <a:ext cx="9444625" cy="2586798"/>
              </a:xfrm>
              <a:prstGeom prst="rect">
                <a:avLst/>
              </a:prstGeom>
              <a:blipFill>
                <a:blip r:embed="rId3"/>
                <a:stretch>
                  <a:fillRect t="-2439" b="-5854"/>
                </a:stretch>
              </a:blipFill>
            </p:spPr>
            <p:txBody>
              <a:bodyPr/>
              <a:lstStyle/>
              <a:p>
                <a:r>
                  <a:rPr lang="en-JP">
                    <a:noFill/>
                  </a:rPr>
                  <a:t> </a:t>
                </a:r>
              </a:p>
            </p:txBody>
          </p:sp>
        </mc:Fallback>
      </mc:AlternateContent>
      <p:sp>
        <p:nvSpPr>
          <p:cNvPr id="9" name="Parallelogram 8">
            <a:extLst>
              <a:ext uri="{FF2B5EF4-FFF2-40B4-BE49-F238E27FC236}">
                <a16:creationId xmlns:a16="http://schemas.microsoft.com/office/drawing/2014/main" id="{9EACD9B8-4CE1-6B89-4A60-CAE095133F6F}"/>
              </a:ext>
            </a:extLst>
          </p:cNvPr>
          <p:cNvSpPr/>
          <p:nvPr/>
        </p:nvSpPr>
        <p:spPr>
          <a:xfrm rot="9630030">
            <a:off x="7439754" y="1847502"/>
            <a:ext cx="1742732" cy="624666"/>
          </a:xfrm>
          <a:prstGeom prst="parallelogram">
            <a:avLst>
              <a:gd name="adj" fmla="val 345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Parallelogram 6">
            <a:extLst>
              <a:ext uri="{FF2B5EF4-FFF2-40B4-BE49-F238E27FC236}">
                <a16:creationId xmlns:a16="http://schemas.microsoft.com/office/drawing/2014/main" id="{7029679D-0F2E-B441-055B-00E76954425A}"/>
              </a:ext>
            </a:extLst>
          </p:cNvPr>
          <p:cNvSpPr/>
          <p:nvPr/>
        </p:nvSpPr>
        <p:spPr>
          <a:xfrm rot="20176651" flipH="1">
            <a:off x="7183141" y="1301982"/>
            <a:ext cx="2279884" cy="1114248"/>
          </a:xfrm>
          <a:prstGeom prst="parallelogram">
            <a:avLst>
              <a:gd name="adj" fmla="val 7163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Parallelogram 7">
            <a:extLst>
              <a:ext uri="{FF2B5EF4-FFF2-40B4-BE49-F238E27FC236}">
                <a16:creationId xmlns:a16="http://schemas.microsoft.com/office/drawing/2014/main" id="{F83B74C2-FC40-D2F7-E9BF-CDA45E7E175C}"/>
              </a:ext>
            </a:extLst>
          </p:cNvPr>
          <p:cNvSpPr/>
          <p:nvPr/>
        </p:nvSpPr>
        <p:spPr>
          <a:xfrm rot="9630030">
            <a:off x="7439754" y="1210497"/>
            <a:ext cx="1742732" cy="624666"/>
          </a:xfrm>
          <a:prstGeom prst="parallelogram">
            <a:avLst>
              <a:gd name="adj" fmla="val 345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3" name="Straight Arrow Connector 2">
            <a:extLst>
              <a:ext uri="{FF2B5EF4-FFF2-40B4-BE49-F238E27FC236}">
                <a16:creationId xmlns:a16="http://schemas.microsoft.com/office/drawing/2014/main" id="{47C4F89B-1279-5DEB-03E0-E9224AFABDCA}"/>
              </a:ext>
            </a:extLst>
          </p:cNvPr>
          <p:cNvCxnSpPr>
            <a:cxnSpLocks/>
          </p:cNvCxnSpPr>
          <p:nvPr/>
        </p:nvCxnSpPr>
        <p:spPr>
          <a:xfrm flipV="1">
            <a:off x="6886545" y="1331453"/>
            <a:ext cx="2849150" cy="1007111"/>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CE62E-7542-E2D8-70EB-70D99BB1AEE4}"/>
                  </a:ext>
                </a:extLst>
              </p:cNvPr>
              <p:cNvSpPr txBox="1"/>
              <p:nvPr/>
            </p:nvSpPr>
            <p:spPr>
              <a:xfrm>
                <a:off x="9685267" y="1008820"/>
                <a:ext cx="6180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accent2"/>
                              </a:solidFill>
                              <a:latin typeface="Cambria Math" panose="02040503050406030204" pitchFamily="18" charset="0"/>
                            </a:rPr>
                          </m:ctrlPr>
                        </m:accPr>
                        <m:e>
                          <m:r>
                            <a:rPr lang="en-US" sz="2800" b="0" i="1" smtClean="0">
                              <a:solidFill>
                                <a:schemeClr val="accent2"/>
                              </a:solidFill>
                              <a:latin typeface="Cambria Math" panose="02040503050406030204" pitchFamily="18" charset="0"/>
                              <a:ea typeface="Cambria Math" panose="02040503050406030204" pitchFamily="18" charset="0"/>
                            </a:rPr>
                            <m:t>𝜔</m:t>
                          </m:r>
                        </m:e>
                      </m:acc>
                    </m:oMath>
                  </m:oMathPara>
                </a14:m>
                <a:endParaRPr lang="en-JP" sz="2800" dirty="0"/>
              </a:p>
            </p:txBody>
          </p:sp>
        </mc:Choice>
        <mc:Fallback xmlns="">
          <p:sp>
            <p:nvSpPr>
              <p:cNvPr id="12" name="TextBox 11">
                <a:extLst>
                  <a:ext uri="{FF2B5EF4-FFF2-40B4-BE49-F238E27FC236}">
                    <a16:creationId xmlns:a16="http://schemas.microsoft.com/office/drawing/2014/main" id="{FE0CE62E-7542-E2D8-70EB-70D99BB1AEE4}"/>
                  </a:ext>
                </a:extLst>
              </p:cNvPr>
              <p:cNvSpPr txBox="1">
                <a:spLocks noRot="1" noChangeAspect="1" noMove="1" noResize="1" noEditPoints="1" noAdjustHandles="1" noChangeArrowheads="1" noChangeShapeType="1" noTextEdit="1"/>
              </p:cNvSpPr>
              <p:nvPr/>
            </p:nvSpPr>
            <p:spPr>
              <a:xfrm>
                <a:off x="9685267" y="1008820"/>
                <a:ext cx="618030" cy="523220"/>
              </a:xfrm>
              <a:prstGeom prst="rect">
                <a:avLst/>
              </a:prstGeom>
              <a:blipFill>
                <a:blip r:embed="rId4"/>
                <a:stretch>
                  <a:fillRect t="-7143"/>
                </a:stretch>
              </a:blipFill>
            </p:spPr>
            <p:txBody>
              <a:bodyPr/>
              <a:lstStyle/>
              <a:p>
                <a:r>
                  <a:rPr lang="en-JP">
                    <a:noFill/>
                  </a:rPr>
                  <a:t> </a:t>
                </a:r>
              </a:p>
            </p:txBody>
          </p:sp>
        </mc:Fallback>
      </mc:AlternateContent>
      <p:sp>
        <p:nvSpPr>
          <p:cNvPr id="14" name="Rectangle 13">
            <a:extLst>
              <a:ext uri="{FF2B5EF4-FFF2-40B4-BE49-F238E27FC236}">
                <a16:creationId xmlns:a16="http://schemas.microsoft.com/office/drawing/2014/main" id="{8D0A53EF-77BE-6556-94D6-5843908FC8B2}"/>
              </a:ext>
            </a:extLst>
          </p:cNvPr>
          <p:cNvSpPr/>
          <p:nvPr/>
        </p:nvSpPr>
        <p:spPr>
          <a:xfrm>
            <a:off x="1373687" y="4619501"/>
            <a:ext cx="9444625" cy="1116281"/>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DFCFDD2-4275-5356-6D55-3C963FD8C0E7}"/>
                  </a:ext>
                </a:extLst>
              </p:cNvPr>
              <p:cNvSpPr txBox="1"/>
              <p:nvPr/>
            </p:nvSpPr>
            <p:spPr>
              <a:xfrm>
                <a:off x="6447702" y="2090709"/>
                <a:ext cx="52806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panose="02040503050406030204" pitchFamily="18" charset="0"/>
                        </a:rPr>
                        <m:t>𝑜</m:t>
                      </m:r>
                    </m:oMath>
                  </m:oMathPara>
                </a14:m>
                <a:endParaRPr lang="en-JP" sz="2800" dirty="0">
                  <a:solidFill>
                    <a:schemeClr val="accent2"/>
                  </a:solidFill>
                </a:endParaRPr>
              </a:p>
            </p:txBody>
          </p:sp>
        </mc:Choice>
        <mc:Fallback xmlns="">
          <p:sp>
            <p:nvSpPr>
              <p:cNvPr id="16" name="TextBox 15">
                <a:extLst>
                  <a:ext uri="{FF2B5EF4-FFF2-40B4-BE49-F238E27FC236}">
                    <a16:creationId xmlns:a16="http://schemas.microsoft.com/office/drawing/2014/main" id="{3DFCFDD2-4275-5356-6D55-3C963FD8C0E7}"/>
                  </a:ext>
                </a:extLst>
              </p:cNvPr>
              <p:cNvSpPr txBox="1">
                <a:spLocks noRot="1" noChangeAspect="1" noMove="1" noResize="1" noEditPoints="1" noAdjustHandles="1" noChangeArrowheads="1" noChangeShapeType="1" noTextEdit="1"/>
              </p:cNvSpPr>
              <p:nvPr/>
            </p:nvSpPr>
            <p:spPr>
              <a:xfrm>
                <a:off x="6447702" y="2090709"/>
                <a:ext cx="528066" cy="523220"/>
              </a:xfrm>
              <a:prstGeom prst="rect">
                <a:avLst/>
              </a:prstGeom>
              <a:blipFill>
                <a:blip r:embed="rId5"/>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198915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normAutofit/>
          </a:bodyPr>
          <a:lstStyle/>
          <a:p>
            <a:r>
              <a:rPr lang="en-US" dirty="0">
                <a:latin typeface="UD Digi Kyokasho NK-R" panose="02020400000000000000" pitchFamily="18" charset="-128"/>
                <a:ea typeface="UD Digi Kyokasho NK-R" panose="02020400000000000000" pitchFamily="18" charset="-128"/>
              </a:rPr>
              <a:t>Nonlinear Ray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0B5B252-A938-ECFA-BDB2-32D18952A51B}"/>
                  </a:ext>
                </a:extLst>
              </p:cNvPr>
              <p:cNvSpPr txBox="1"/>
              <p:nvPr/>
            </p:nvSpPr>
            <p:spPr>
              <a:xfrm>
                <a:off x="1373687" y="3905207"/>
                <a:ext cx="9444625" cy="976806"/>
              </a:xfrm>
              <a:prstGeom prst="rect">
                <a:avLst/>
              </a:prstGeom>
              <a:noFill/>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𝐼</m:t>
                      </m:r>
                      <m:d>
                        <m:dPr>
                          <m:ctrlPr>
                            <a:rPr lang="en-US" sz="2800" b="0" i="1" smtClean="0">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ea typeface="Cambria Math" panose="02040503050406030204" pitchFamily="18" charset="0"/>
                            </a:rPr>
                            <m:t>𝛼</m:t>
                          </m:r>
                          <m:r>
                            <a:rPr lang="en-US" sz="2800" b="0" i="1" smtClean="0">
                              <a:solidFill>
                                <a:schemeClr val="bg1"/>
                              </a:solidFill>
                              <a:latin typeface="Cambria Math" panose="02040503050406030204" pitchFamily="18" charset="0"/>
                              <a:ea typeface="Cambria Math" panose="02040503050406030204" pitchFamily="18" charset="0"/>
                            </a:rPr>
                            <m:t>,</m:t>
                          </m:r>
                          <m:r>
                            <a:rPr lang="en-US" sz="2800" i="1">
                              <a:solidFill>
                                <a:schemeClr val="bg1"/>
                              </a:solidFill>
                              <a:latin typeface="Cambria Math" panose="02040503050406030204" pitchFamily="18" charset="0"/>
                              <a:ea typeface="Cambria Math" panose="02040503050406030204" pitchFamily="18" charset="0"/>
                            </a:rPr>
                            <m:t>𝛽</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h</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f>
                            <m:fPr>
                              <m:ctrlPr>
                                <a:rPr lang="en-US" sz="2800" b="0" i="1" smtClean="0">
                                  <a:solidFill>
                                    <a:schemeClr val="bg1"/>
                                  </a:solidFill>
                                  <a:latin typeface="Cambria Math" panose="02040503050406030204" pitchFamily="18" charset="0"/>
                                </a:rPr>
                              </m:ctrlPr>
                            </m:fPr>
                            <m:num>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𝛼</m:t>
                                  </m:r>
                                </m:e>
                                <m:sub>
                                  <m:r>
                                    <a:rPr lang="en-US" sz="2800" b="0" i="1" smtClean="0">
                                      <a:solidFill>
                                        <a:schemeClr val="bg1"/>
                                      </a:solidFill>
                                      <a:latin typeface="Cambria Math" panose="02040503050406030204" pitchFamily="18" charset="0"/>
                                    </a:rPr>
                                    <m:t>2</m:t>
                                  </m:r>
                                </m:sub>
                              </m:sSub>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h</m:t>
                                  </m:r>
                                </m:e>
                                <m:sup>
                                  <m:r>
                                    <a:rPr lang="en-US" sz="2800" b="0" i="1" smtClean="0">
                                      <a:solidFill>
                                        <a:schemeClr val="bg1"/>
                                      </a:solidFill>
                                      <a:latin typeface="Cambria Math" panose="02040503050406030204" pitchFamily="18" charset="0"/>
                                    </a:rPr>
                                    <m:t>2</m:t>
                                  </m:r>
                                </m:sup>
                              </m:sSup>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𝛼</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h</m:t>
                              </m:r>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𝛼</m:t>
                                  </m:r>
                                </m:e>
                                <m:sub>
                                  <m:r>
                                    <a:rPr lang="en-US" sz="2800" b="0" i="1" smtClean="0">
                                      <a:solidFill>
                                        <a:schemeClr val="bg1"/>
                                      </a:solidFill>
                                      <a:latin typeface="Cambria Math" panose="02040503050406030204" pitchFamily="18" charset="0"/>
                                    </a:rPr>
                                    <m:t>0</m:t>
                                  </m:r>
                                </m:sub>
                              </m:sSub>
                            </m:num>
                            <m:den>
                              <m:r>
                                <a:rPr lang="en-US" sz="2800" b="0" i="1" smtClean="0">
                                  <a:solidFill>
                                    <a:schemeClr val="bg1"/>
                                  </a:solidFill>
                                  <a:latin typeface="Cambria Math" panose="02040503050406030204" pitchFamily="18" charset="0"/>
                                </a:rPr>
                                <m:t>𝑑</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0</m:t>
                                  </m:r>
                                </m:sub>
                              </m:sSub>
                            </m:den>
                          </m:f>
                          <m:r>
                            <a:rPr lang="en-US" sz="2800" b="0" i="1" smtClean="0">
                              <a:solidFill>
                                <a:schemeClr val="bg1"/>
                              </a:solidFill>
                              <a:latin typeface="Cambria Math" panose="02040503050406030204" pitchFamily="18" charset="0"/>
                            </a:rPr>
                            <m:t>,</m:t>
                          </m:r>
                          <m:f>
                            <m:fPr>
                              <m:ctrlPr>
                                <a:rPr lang="en-US" sz="2800" i="1">
                                  <a:solidFill>
                                    <a:schemeClr val="bg1"/>
                                  </a:solidFill>
                                  <a:latin typeface="Cambria Math" panose="02040503050406030204" pitchFamily="18" charset="0"/>
                                </a:rPr>
                              </m:ctrlPr>
                            </m:fPr>
                            <m:num>
                              <m:sSub>
                                <m:sSubPr>
                                  <m:ctrlPr>
                                    <a:rPr lang="en-US" sz="2800" i="1">
                                      <a:solidFill>
                                        <a:schemeClr val="bg1"/>
                                      </a:solidFill>
                                      <a:latin typeface="Cambria Math" panose="02040503050406030204" pitchFamily="18" charset="0"/>
                                    </a:rPr>
                                  </m:ctrlPr>
                                </m:sSubPr>
                                <m:e>
                                  <m:r>
                                    <a:rPr lang="en-US" sz="2800" i="1" smtClean="0">
                                      <a:solidFill>
                                        <a:schemeClr val="bg1"/>
                                      </a:solidFill>
                                      <a:latin typeface="Cambria Math" panose="02040503050406030204" pitchFamily="18" charset="0"/>
                                      <a:ea typeface="Cambria Math" panose="02040503050406030204" pitchFamily="18" charset="0"/>
                                    </a:rPr>
                                    <m:t>𝛽</m:t>
                                  </m:r>
                                </m:e>
                                <m:sub>
                                  <m:r>
                                    <a:rPr lang="en-US" sz="2800" i="1">
                                      <a:solidFill>
                                        <a:schemeClr val="bg1"/>
                                      </a:solidFill>
                                      <a:latin typeface="Cambria Math" panose="02040503050406030204" pitchFamily="18" charset="0"/>
                                    </a:rPr>
                                    <m:t>2</m:t>
                                  </m:r>
                                </m:sub>
                              </m:sSub>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𝛽</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𝛽</m:t>
                                  </m:r>
                                </m:e>
                                <m:sub>
                                  <m:r>
                                    <a:rPr lang="en-US" sz="2800" i="1">
                                      <a:solidFill>
                                        <a:schemeClr val="bg1"/>
                                      </a:solidFill>
                                      <a:latin typeface="Cambria Math" panose="02040503050406030204" pitchFamily="18" charset="0"/>
                                    </a:rPr>
                                    <m:t>0</m:t>
                                  </m:r>
                                </m:sub>
                              </m:sSub>
                            </m:num>
                            <m:den>
                              <m:r>
                                <a:rPr lang="en-US" sz="2800" i="1">
                                  <a:solidFill>
                                    <a:schemeClr val="bg1"/>
                                  </a:solidFill>
                                  <a:latin typeface="Cambria Math" panose="02040503050406030204" pitchFamily="18" charset="0"/>
                                </a:rPr>
                                <m:t>𝑑</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0</m:t>
                                  </m:r>
                                </m:sub>
                              </m:sSub>
                            </m:den>
                          </m:f>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h</m:t>
                          </m:r>
                        </m:e>
                      </m:d>
                    </m:oMath>
                  </m:oMathPara>
                </a14:m>
                <a:endParaRPr lang="en-US" sz="2800" b="0" i="1" dirty="0">
                  <a:solidFill>
                    <a:schemeClr val="bg1"/>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D0B5B252-A938-ECFA-BDB2-32D18952A51B}"/>
                  </a:ext>
                </a:extLst>
              </p:cNvPr>
              <p:cNvSpPr txBox="1">
                <a:spLocks noRot="1" noChangeAspect="1" noMove="1" noResize="1" noEditPoints="1" noAdjustHandles="1" noChangeArrowheads="1" noChangeShapeType="1" noTextEdit="1"/>
              </p:cNvSpPr>
              <p:nvPr/>
            </p:nvSpPr>
            <p:spPr>
              <a:xfrm>
                <a:off x="1373687" y="3905207"/>
                <a:ext cx="9444625" cy="976806"/>
              </a:xfrm>
              <a:prstGeom prst="rect">
                <a:avLst/>
              </a:prstGeom>
              <a:blipFill>
                <a:blip r:embed="rId3"/>
                <a:stretch>
                  <a:fillRect b="-2564"/>
                </a:stretch>
              </a:blipFill>
            </p:spPr>
            <p:txBody>
              <a:bodyPr/>
              <a:lstStyle/>
              <a:p>
                <a:r>
                  <a:rPr lang="en-JP">
                    <a:noFill/>
                  </a:rPr>
                  <a:t> </a:t>
                </a:r>
              </a:p>
            </p:txBody>
          </p:sp>
        </mc:Fallback>
      </mc:AlternateContent>
    </p:spTree>
    <p:extLst>
      <p:ext uri="{BB962C8B-B14F-4D97-AF65-F5344CB8AC3E}">
        <p14:creationId xmlns:p14="http://schemas.microsoft.com/office/powerpoint/2010/main" val="761858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normAutofit/>
          </a:bodyPr>
          <a:lstStyle/>
          <a:p>
            <a:r>
              <a:rPr lang="en-US" dirty="0">
                <a:latin typeface="UD Digi Kyokasho NK-R" panose="02020400000000000000" pitchFamily="18" charset="-128"/>
                <a:ea typeface="UD Digi Kyokasho NK-R" panose="02020400000000000000" pitchFamily="18" charset="-128"/>
              </a:rPr>
              <a:t>Nonlinear Ray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0B5B252-A938-ECFA-BDB2-32D18952A51B}"/>
                  </a:ext>
                </a:extLst>
              </p:cNvPr>
              <p:cNvSpPr txBox="1"/>
              <p:nvPr/>
            </p:nvSpPr>
            <p:spPr>
              <a:xfrm>
                <a:off x="1373687" y="3905207"/>
                <a:ext cx="9444625" cy="976806"/>
              </a:xfrm>
              <a:prstGeom prst="rect">
                <a:avLst/>
              </a:prstGeom>
              <a:noFill/>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𝐼</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𝑢</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𝑣</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h</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f>
                            <m:fPr>
                              <m:ctrlPr>
                                <a:rPr lang="en-US" sz="2800" b="0" i="1" smtClean="0">
                                  <a:solidFill>
                                    <a:schemeClr val="bg1"/>
                                  </a:solidFill>
                                  <a:latin typeface="Cambria Math" panose="02040503050406030204" pitchFamily="18" charset="0"/>
                                </a:rPr>
                              </m:ctrlPr>
                            </m:fPr>
                            <m:num>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2</m:t>
                                  </m:r>
                                </m:sub>
                              </m:sSub>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h</m:t>
                                  </m:r>
                                </m:e>
                                <m:sup>
                                  <m:r>
                                    <a:rPr lang="en-US" sz="2800" b="0" i="1" smtClean="0">
                                      <a:solidFill>
                                        <a:schemeClr val="bg1"/>
                                      </a:solidFill>
                                      <a:latin typeface="Cambria Math" panose="02040503050406030204" pitchFamily="18" charset="0"/>
                                    </a:rPr>
                                    <m:t>2</m:t>
                                  </m:r>
                                </m:sup>
                              </m:sSup>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h</m:t>
                              </m:r>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0</m:t>
                                  </m:r>
                                </m:sub>
                              </m:sSub>
                            </m:num>
                            <m:den>
                              <m:r>
                                <a:rPr lang="en-US" sz="2800" b="0" i="1" smtClean="0">
                                  <a:solidFill>
                                    <a:schemeClr val="bg1"/>
                                  </a:solidFill>
                                  <a:latin typeface="Cambria Math" panose="02040503050406030204" pitchFamily="18" charset="0"/>
                                </a:rPr>
                                <m:t>𝑑</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0</m:t>
                                  </m:r>
                                </m:sub>
                              </m:sSub>
                            </m:den>
                          </m:f>
                          <m:r>
                            <a:rPr lang="en-US" sz="2800" b="0" i="1" smtClean="0">
                              <a:solidFill>
                                <a:schemeClr val="bg1"/>
                              </a:solidFill>
                              <a:latin typeface="Cambria Math" panose="02040503050406030204" pitchFamily="18" charset="0"/>
                            </a:rPr>
                            <m:t>,</m:t>
                          </m:r>
                          <m:f>
                            <m:fPr>
                              <m:ctrlPr>
                                <a:rPr lang="en-US" sz="2800" i="1">
                                  <a:solidFill>
                                    <a:schemeClr val="bg1"/>
                                  </a:solidFill>
                                  <a:latin typeface="Cambria Math" panose="02040503050406030204" pitchFamily="18" charset="0"/>
                                </a:rPr>
                              </m:ctrlPr>
                            </m:fPr>
                            <m:num>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𝑣</m:t>
                                  </m:r>
                                </m:e>
                                <m:sub>
                                  <m:r>
                                    <a:rPr lang="en-US" sz="2800" i="1">
                                      <a:solidFill>
                                        <a:schemeClr val="bg1"/>
                                      </a:solidFill>
                                      <a:latin typeface="Cambria Math" panose="02040503050406030204" pitchFamily="18" charset="0"/>
                                    </a:rPr>
                                    <m:t>2</m:t>
                                  </m:r>
                                </m:sub>
                              </m:sSub>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𝑣</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𝑣</m:t>
                                  </m:r>
                                </m:e>
                                <m:sub>
                                  <m:r>
                                    <a:rPr lang="en-US" sz="2800" i="1">
                                      <a:solidFill>
                                        <a:schemeClr val="bg1"/>
                                      </a:solidFill>
                                      <a:latin typeface="Cambria Math" panose="02040503050406030204" pitchFamily="18" charset="0"/>
                                    </a:rPr>
                                    <m:t>0</m:t>
                                  </m:r>
                                </m:sub>
                              </m:sSub>
                            </m:num>
                            <m:den>
                              <m:r>
                                <a:rPr lang="en-US" sz="2800" i="1">
                                  <a:solidFill>
                                    <a:schemeClr val="bg1"/>
                                  </a:solidFill>
                                  <a:latin typeface="Cambria Math" panose="02040503050406030204" pitchFamily="18" charset="0"/>
                                </a:rPr>
                                <m:t>𝑑</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0</m:t>
                                  </m:r>
                                </m:sub>
                              </m:sSub>
                            </m:den>
                          </m:f>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h</m:t>
                          </m:r>
                        </m:e>
                      </m:d>
                    </m:oMath>
                  </m:oMathPara>
                </a14:m>
                <a:endParaRPr lang="en-US" sz="2800" b="0" i="1" dirty="0">
                  <a:solidFill>
                    <a:schemeClr val="bg1"/>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D0B5B252-A938-ECFA-BDB2-32D18952A51B}"/>
                  </a:ext>
                </a:extLst>
              </p:cNvPr>
              <p:cNvSpPr txBox="1">
                <a:spLocks noRot="1" noChangeAspect="1" noMove="1" noResize="1" noEditPoints="1" noAdjustHandles="1" noChangeArrowheads="1" noChangeShapeType="1" noTextEdit="1"/>
              </p:cNvSpPr>
              <p:nvPr/>
            </p:nvSpPr>
            <p:spPr>
              <a:xfrm>
                <a:off x="1373687" y="3905207"/>
                <a:ext cx="9444625" cy="976806"/>
              </a:xfrm>
              <a:prstGeom prst="rect">
                <a:avLst/>
              </a:prstGeom>
              <a:blipFill>
                <a:blip r:embed="rId3"/>
                <a:stretch>
                  <a:fillRect b="-2564"/>
                </a:stretch>
              </a:blipFill>
            </p:spPr>
            <p:txBody>
              <a:bodyPr/>
              <a:lstStyle/>
              <a:p>
                <a:r>
                  <a:rPr lang="en-JP">
                    <a:noFill/>
                  </a:rPr>
                  <a:t> </a:t>
                </a:r>
              </a:p>
            </p:txBody>
          </p:sp>
        </mc:Fallback>
      </mc:AlternateContent>
    </p:spTree>
    <p:extLst>
      <p:ext uri="{BB962C8B-B14F-4D97-AF65-F5344CB8AC3E}">
        <p14:creationId xmlns:p14="http://schemas.microsoft.com/office/powerpoint/2010/main" val="2676847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Nonlinear Ray</a:t>
            </a:r>
          </a:p>
        </p:txBody>
      </p:sp>
      <p:sp>
        <p:nvSpPr>
          <p:cNvPr id="3" name="Content Placeholder 2">
            <a:extLst>
              <a:ext uri="{FF2B5EF4-FFF2-40B4-BE49-F238E27FC236}">
                <a16:creationId xmlns:a16="http://schemas.microsoft.com/office/drawing/2014/main" id="{DDB57AF7-70E4-4405-8552-009DBEA91B26}"/>
              </a:ext>
            </a:extLst>
          </p:cNvPr>
          <p:cNvSpPr>
            <a:spLocks noGrp="1"/>
          </p:cNvSpPr>
          <p:nvPr>
            <p:ph idx="1"/>
          </p:nvPr>
        </p:nvSpPr>
        <p:spPr/>
        <p:txBody>
          <a:bodyPr>
            <a:normAutofit/>
          </a:bodyPr>
          <a:lstStyle/>
          <a:p>
            <a:r>
              <a:rPr lang="en-US" sz="2200" dirty="0">
                <a:latin typeface="UD Digi Kyokasho NK-R" panose="02020400000000000000" pitchFamily="18" charset="-128"/>
                <a:ea typeface="UD Digi Kyokasho NK-R" panose="02020400000000000000" pitchFamily="18" charset="-128"/>
              </a:rPr>
              <a:t>Eliminates</a:t>
            </a:r>
          </a:p>
          <a:p>
            <a:pPr lvl="1"/>
            <a:r>
              <a:rPr lang="en-US" sz="2200" dirty="0">
                <a:latin typeface="UD Digi Kyokasho NK-R" panose="02020400000000000000" pitchFamily="18" charset="-128"/>
                <a:ea typeface="UD Digi Kyokasho NK-R" panose="02020400000000000000" pitchFamily="18" charset="-128"/>
              </a:rPr>
              <a:t>Affine arithmetic</a:t>
            </a:r>
          </a:p>
          <a:p>
            <a:pPr lvl="1"/>
            <a:r>
              <a:rPr lang="en-US" sz="2200" dirty="0">
                <a:latin typeface="UD Digi Kyokasho NK-R" panose="02020400000000000000" pitchFamily="18" charset="-128"/>
                <a:ea typeface="UD Digi Kyokasho NK-R" panose="02020400000000000000" pitchFamily="18" charset="-128"/>
              </a:rPr>
              <a:t>Matrix inversions for texture to world-space mappings</a:t>
            </a:r>
          </a:p>
          <a:p>
            <a:pPr lvl="1"/>
            <a:r>
              <a:rPr lang="en-US" sz="2200" dirty="0">
                <a:latin typeface="UD Digi Kyokasho NK-R" panose="02020400000000000000" pitchFamily="18" charset="-128"/>
                <a:ea typeface="UD Digi Kyokasho NK-R" panose="02020400000000000000" pitchFamily="18" charset="-128"/>
              </a:rPr>
              <a:t>Ray marching</a:t>
            </a:r>
          </a:p>
        </p:txBody>
      </p:sp>
    </p:spTree>
    <p:extLst>
      <p:ext uri="{BB962C8B-B14F-4D97-AF65-F5344CB8AC3E}">
        <p14:creationId xmlns:p14="http://schemas.microsoft.com/office/powerpoint/2010/main" val="264094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E63-BB89-0CB0-2AFA-3944E6BD962D}"/>
              </a:ext>
            </a:extLst>
          </p:cNvPr>
          <p:cNvSpPr>
            <a:spLocks noGrp="1"/>
          </p:cNvSpPr>
          <p:nvPr>
            <p:ph type="title"/>
          </p:nvPr>
        </p:nvSpPr>
        <p:spPr/>
        <p:txBody>
          <a:bodyPr>
            <a:normAutofit/>
          </a:bodyPr>
          <a:lstStyle/>
          <a:p>
            <a:r>
              <a:rPr lang="en-US" sz="2800" dirty="0">
                <a:latin typeface="UD Digi Kyokasho NK-R" panose="02020400000000000000" pitchFamily="18" charset="-128"/>
                <a:ea typeface="UD Digi Kyokasho NK-R" panose="02020400000000000000" pitchFamily="18" charset="-128"/>
              </a:rPr>
              <a:t>Tight Bounding Boxes (No Affine Arithmetic)</a:t>
            </a:r>
          </a:p>
        </p:txBody>
      </p:sp>
      <p:pic>
        <p:nvPicPr>
          <p:cNvPr id="30" name="Content Placeholder 29" descr="A colorful square shaped diamond&#10;&#10;Description automatically generated with medium confidence">
            <a:extLst>
              <a:ext uri="{FF2B5EF4-FFF2-40B4-BE49-F238E27FC236}">
                <a16:creationId xmlns:a16="http://schemas.microsoft.com/office/drawing/2014/main" id="{006397EC-97E9-8066-B430-2203AFC536F2}"/>
              </a:ext>
            </a:extLst>
          </p:cNvPr>
          <p:cNvPicPr>
            <a:picLocks noGrp="1" noChangeAspect="1"/>
          </p:cNvPicPr>
          <p:nvPr>
            <p:ph sz="half" idx="1"/>
          </p:nvPr>
        </p:nvPicPr>
        <p:blipFill>
          <a:blip r:embed="rId3"/>
          <a:stretch>
            <a:fillRect/>
          </a:stretch>
        </p:blipFill>
        <p:spPr>
          <a:xfrm>
            <a:off x="1031081" y="3057525"/>
            <a:ext cx="2871788" cy="2871788"/>
          </a:xfrm>
        </p:spPr>
      </p:pic>
      <p:pic>
        <p:nvPicPr>
          <p:cNvPr id="32" name="Content Placeholder 31" descr="A colorful cubes and squares&#10;&#10;Description automatically generated with medium confidence">
            <a:extLst>
              <a:ext uri="{FF2B5EF4-FFF2-40B4-BE49-F238E27FC236}">
                <a16:creationId xmlns:a16="http://schemas.microsoft.com/office/drawing/2014/main" id="{C641A1CB-EBA8-A7D6-6711-81FA4695D474}"/>
              </a:ext>
            </a:extLst>
          </p:cNvPr>
          <p:cNvPicPr>
            <a:picLocks noGrp="1" noChangeAspect="1"/>
          </p:cNvPicPr>
          <p:nvPr>
            <p:ph sz="half" idx="2"/>
          </p:nvPr>
        </p:nvPicPr>
        <p:blipFill>
          <a:blip r:embed="rId4"/>
          <a:stretch>
            <a:fillRect/>
          </a:stretch>
        </p:blipFill>
        <p:spPr>
          <a:xfrm>
            <a:off x="4660106" y="3057525"/>
            <a:ext cx="2871788" cy="2871788"/>
          </a:xfrm>
        </p:spPr>
      </p:pic>
      <p:pic>
        <p:nvPicPr>
          <p:cNvPr id="34" name="Content Placeholder 33" descr="A colorful cubes with black frames&#10;&#10;Description automatically generated with medium confidence">
            <a:extLst>
              <a:ext uri="{FF2B5EF4-FFF2-40B4-BE49-F238E27FC236}">
                <a16:creationId xmlns:a16="http://schemas.microsoft.com/office/drawing/2014/main" id="{864711A4-EDA8-1276-7537-74733B89745B}"/>
              </a:ext>
            </a:extLst>
          </p:cNvPr>
          <p:cNvPicPr>
            <a:picLocks noGrp="1" noChangeAspect="1"/>
          </p:cNvPicPr>
          <p:nvPr>
            <p:ph sz="half" idx="10"/>
          </p:nvPr>
        </p:nvPicPr>
        <p:blipFill>
          <a:blip r:embed="rId5"/>
          <a:stretch>
            <a:fillRect/>
          </a:stretch>
        </p:blipFill>
        <p:spPr>
          <a:xfrm>
            <a:off x="8289131" y="3057525"/>
            <a:ext cx="2871788" cy="2871788"/>
          </a:xfrm>
        </p:spPr>
      </p:pic>
      <p:sp>
        <p:nvSpPr>
          <p:cNvPr id="20" name="TextBox 19">
            <a:extLst>
              <a:ext uri="{FF2B5EF4-FFF2-40B4-BE49-F238E27FC236}">
                <a16:creationId xmlns:a16="http://schemas.microsoft.com/office/drawing/2014/main" id="{48E868B0-CD62-C459-F3CB-63B5E128FDF1}"/>
              </a:ext>
            </a:extLst>
          </p:cNvPr>
          <p:cNvSpPr txBox="1"/>
          <p:nvPr/>
        </p:nvSpPr>
        <p:spPr>
          <a:xfrm>
            <a:off x="1031081" y="2845305"/>
            <a:ext cx="2871788" cy="400110"/>
          </a:xfrm>
          <a:prstGeom prst="rect">
            <a:avLst/>
          </a:prstGeom>
          <a:solidFill>
            <a:schemeClr val="bg1"/>
          </a:solidFill>
        </p:spPr>
        <p:txBody>
          <a:bodyPr wrap="square" rtlCol="0">
            <a:spAutoFit/>
          </a:bodyPr>
          <a:lstStyle/>
          <a:p>
            <a:pPr algn="ctr"/>
            <a:r>
              <a:rPr lang="en-JP" sz="2000" dirty="0">
                <a:latin typeface="UD Digi Kyokasho NK-R" panose="02020400000000000000" pitchFamily="18" charset="-128"/>
                <a:ea typeface="UD Digi Kyokasho NK-R" panose="02020400000000000000" pitchFamily="18" charset="-128"/>
              </a:rPr>
              <a:t>Base mesh</a:t>
            </a:r>
          </a:p>
        </p:txBody>
      </p:sp>
      <p:sp>
        <p:nvSpPr>
          <p:cNvPr id="21" name="TextBox 20">
            <a:extLst>
              <a:ext uri="{FF2B5EF4-FFF2-40B4-BE49-F238E27FC236}">
                <a16:creationId xmlns:a16="http://schemas.microsoft.com/office/drawing/2014/main" id="{202FD3E8-41E2-DE07-D636-475CEDB04972}"/>
              </a:ext>
            </a:extLst>
          </p:cNvPr>
          <p:cNvSpPr txBox="1"/>
          <p:nvPr/>
        </p:nvSpPr>
        <p:spPr>
          <a:xfrm>
            <a:off x="4660106" y="2845305"/>
            <a:ext cx="2871788" cy="400110"/>
          </a:xfrm>
          <a:prstGeom prst="rect">
            <a:avLst/>
          </a:prstGeom>
          <a:solidFill>
            <a:schemeClr val="bg1"/>
          </a:solidFill>
          <a:ln>
            <a:noFill/>
          </a:ln>
          <a:effectLst>
            <a:softEdge rad="0"/>
          </a:effectLst>
        </p:spPr>
        <p:txBody>
          <a:bodyPr wrap="square" lIns="90000" rtlCol="0">
            <a:spAutoFit/>
          </a:bodyPr>
          <a:lstStyle/>
          <a:p>
            <a:pPr algn="ctr"/>
            <a:r>
              <a:rPr lang="en-JP" sz="2000" dirty="0">
                <a:latin typeface="UD Digi Kyokasho NK-R" panose="02020400000000000000" pitchFamily="18" charset="-128"/>
                <a:ea typeface="UD Digi Kyokasho NK-R" panose="02020400000000000000" pitchFamily="18" charset="-128"/>
              </a:rPr>
              <a:t>World space</a:t>
            </a:r>
          </a:p>
        </p:txBody>
      </p:sp>
      <p:sp>
        <p:nvSpPr>
          <p:cNvPr id="22" name="TextBox 21">
            <a:extLst>
              <a:ext uri="{FF2B5EF4-FFF2-40B4-BE49-F238E27FC236}">
                <a16:creationId xmlns:a16="http://schemas.microsoft.com/office/drawing/2014/main" id="{0C657F2A-B87D-4190-E7D9-062204BC4154}"/>
              </a:ext>
            </a:extLst>
          </p:cNvPr>
          <p:cNvSpPr txBox="1"/>
          <p:nvPr/>
        </p:nvSpPr>
        <p:spPr>
          <a:xfrm>
            <a:off x="8289131" y="2845305"/>
            <a:ext cx="2871788" cy="400110"/>
          </a:xfrm>
          <a:prstGeom prst="rect">
            <a:avLst/>
          </a:prstGeom>
          <a:solidFill>
            <a:schemeClr val="bg1"/>
          </a:solidFill>
        </p:spPr>
        <p:txBody>
          <a:bodyPr wrap="square" rtlCol="0">
            <a:spAutoFit/>
          </a:bodyPr>
          <a:lstStyle/>
          <a:p>
            <a:pPr algn="ctr"/>
            <a:r>
              <a:rPr lang="en-JP" sz="2000" dirty="0">
                <a:latin typeface="UD Digi Kyokasho NK-R" panose="02020400000000000000" pitchFamily="18" charset="-128"/>
                <a:ea typeface="UD Digi Kyokasho NK-R" panose="02020400000000000000" pitchFamily="18" charset="-128"/>
              </a:rPr>
              <a:t>Texture space</a:t>
            </a:r>
          </a:p>
        </p:txBody>
      </p:sp>
    </p:spTree>
    <p:extLst>
      <p:ext uri="{BB962C8B-B14F-4D97-AF65-F5344CB8AC3E}">
        <p14:creationId xmlns:p14="http://schemas.microsoft.com/office/powerpoint/2010/main" val="2994973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E63-BB89-0CB0-2AFA-3944E6BD962D}"/>
              </a:ext>
            </a:extLst>
          </p:cNvPr>
          <p:cNvSpPr>
            <a:spLocks noGrp="1"/>
          </p:cNvSpPr>
          <p:nvPr>
            <p:ph type="title"/>
          </p:nvPr>
        </p:nvSpPr>
        <p:spPr/>
        <p:txBody>
          <a:bodyPr>
            <a:noAutofit/>
          </a:bodyPr>
          <a:lstStyle/>
          <a:p>
            <a:r>
              <a:rPr lang="en-US" sz="2800" dirty="0">
                <a:latin typeface="UD Digi Kyokasho NK-R" panose="02020400000000000000" pitchFamily="18" charset="-128"/>
                <a:ea typeface="UD Digi Kyokasho NK-R" panose="02020400000000000000" pitchFamily="18" charset="-128"/>
              </a:rPr>
              <a:t>Degenerated in Texture Space (No Matrix Inversion)</a:t>
            </a:r>
          </a:p>
        </p:txBody>
      </p:sp>
      <p:pic>
        <p:nvPicPr>
          <p:cNvPr id="13" name="Content Placeholder 12" descr="A colorful grid with letters&#10;&#10;Description automatically generated with medium confidence">
            <a:extLst>
              <a:ext uri="{FF2B5EF4-FFF2-40B4-BE49-F238E27FC236}">
                <a16:creationId xmlns:a16="http://schemas.microsoft.com/office/drawing/2014/main" id="{B6D83F5A-2EAB-168E-C6CB-495FCF738830}"/>
              </a:ext>
            </a:extLst>
          </p:cNvPr>
          <p:cNvPicPr>
            <a:picLocks noGrp="1" noChangeAspect="1"/>
          </p:cNvPicPr>
          <p:nvPr>
            <p:ph sz="half" idx="1"/>
          </p:nvPr>
        </p:nvPicPr>
        <p:blipFill>
          <a:blip r:embed="rId3"/>
          <a:stretch>
            <a:fillRect/>
          </a:stretch>
        </p:blipFill>
        <p:spPr>
          <a:xfrm>
            <a:off x="1031081" y="3057525"/>
            <a:ext cx="2871788" cy="2871788"/>
          </a:xfrm>
        </p:spPr>
      </p:pic>
      <p:pic>
        <p:nvPicPr>
          <p:cNvPr id="17" name="Content Placeholder 16" descr="A colorful corrugated metal&#10;&#10;Description automatically generated with medium confidence">
            <a:extLst>
              <a:ext uri="{FF2B5EF4-FFF2-40B4-BE49-F238E27FC236}">
                <a16:creationId xmlns:a16="http://schemas.microsoft.com/office/drawing/2014/main" id="{C9ECC883-F7D3-BEF7-9E1A-C6D35F726F5D}"/>
              </a:ext>
            </a:extLst>
          </p:cNvPr>
          <p:cNvPicPr>
            <a:picLocks noGrp="1" noChangeAspect="1"/>
          </p:cNvPicPr>
          <p:nvPr>
            <p:ph sz="half" idx="2"/>
          </p:nvPr>
        </p:nvPicPr>
        <p:blipFill>
          <a:blip r:embed="rId4"/>
          <a:stretch>
            <a:fillRect/>
          </a:stretch>
        </p:blipFill>
        <p:spPr>
          <a:xfrm>
            <a:off x="4660106" y="3057525"/>
            <a:ext cx="2871788" cy="2871788"/>
          </a:xfrm>
        </p:spPr>
      </p:pic>
      <p:pic>
        <p:nvPicPr>
          <p:cNvPr id="19" name="Content Placeholder 18" descr="A green diamond on a white background&#10;&#10;Description automatically generated">
            <a:extLst>
              <a:ext uri="{FF2B5EF4-FFF2-40B4-BE49-F238E27FC236}">
                <a16:creationId xmlns:a16="http://schemas.microsoft.com/office/drawing/2014/main" id="{B70D849E-5944-C0B4-DF6D-E15F80B11F13}"/>
              </a:ext>
            </a:extLst>
          </p:cNvPr>
          <p:cNvPicPr>
            <a:picLocks noGrp="1" noChangeAspect="1"/>
          </p:cNvPicPr>
          <p:nvPr>
            <p:ph sz="half" idx="10"/>
          </p:nvPr>
        </p:nvPicPr>
        <p:blipFill>
          <a:blip r:embed="rId5"/>
          <a:stretch>
            <a:fillRect/>
          </a:stretch>
        </p:blipFill>
        <p:spPr>
          <a:xfrm>
            <a:off x="8289131" y="3057525"/>
            <a:ext cx="2871788" cy="2871788"/>
          </a:xfrm>
        </p:spPr>
      </p:pic>
      <p:sp>
        <p:nvSpPr>
          <p:cNvPr id="20" name="TextBox 19">
            <a:extLst>
              <a:ext uri="{FF2B5EF4-FFF2-40B4-BE49-F238E27FC236}">
                <a16:creationId xmlns:a16="http://schemas.microsoft.com/office/drawing/2014/main" id="{48E868B0-CD62-C459-F3CB-63B5E128FDF1}"/>
              </a:ext>
            </a:extLst>
          </p:cNvPr>
          <p:cNvSpPr txBox="1"/>
          <p:nvPr/>
        </p:nvSpPr>
        <p:spPr>
          <a:xfrm>
            <a:off x="1031081" y="2848639"/>
            <a:ext cx="2871788" cy="400110"/>
          </a:xfrm>
          <a:prstGeom prst="rect">
            <a:avLst/>
          </a:prstGeom>
          <a:solidFill>
            <a:schemeClr val="bg1"/>
          </a:solidFill>
        </p:spPr>
        <p:txBody>
          <a:bodyPr wrap="square" rtlCol="0">
            <a:spAutoFit/>
          </a:bodyPr>
          <a:lstStyle/>
          <a:p>
            <a:pPr algn="ctr"/>
            <a:r>
              <a:rPr lang="en-JP" sz="2000" dirty="0">
                <a:latin typeface="UD Digi Kyokasho NK-R" panose="02020400000000000000" pitchFamily="18" charset="-128"/>
                <a:ea typeface="UD Digi Kyokasho NK-R" panose="02020400000000000000" pitchFamily="18" charset="-128"/>
              </a:rPr>
              <a:t>Rectangle</a:t>
            </a:r>
          </a:p>
        </p:txBody>
      </p:sp>
      <p:sp>
        <p:nvSpPr>
          <p:cNvPr id="21" name="TextBox 20">
            <a:extLst>
              <a:ext uri="{FF2B5EF4-FFF2-40B4-BE49-F238E27FC236}">
                <a16:creationId xmlns:a16="http://schemas.microsoft.com/office/drawing/2014/main" id="{202FD3E8-41E2-DE07-D636-475CEDB04972}"/>
              </a:ext>
            </a:extLst>
          </p:cNvPr>
          <p:cNvSpPr txBox="1"/>
          <p:nvPr/>
        </p:nvSpPr>
        <p:spPr>
          <a:xfrm>
            <a:off x="4660106" y="2848639"/>
            <a:ext cx="2871788" cy="400110"/>
          </a:xfrm>
          <a:prstGeom prst="rect">
            <a:avLst/>
          </a:prstGeom>
          <a:solidFill>
            <a:schemeClr val="bg1"/>
          </a:solidFill>
        </p:spPr>
        <p:txBody>
          <a:bodyPr wrap="square" rtlCol="0">
            <a:spAutoFit/>
          </a:bodyPr>
          <a:lstStyle/>
          <a:p>
            <a:pPr algn="ctr"/>
            <a:r>
              <a:rPr lang="en-JP" sz="2000" dirty="0">
                <a:latin typeface="UD Digi Kyokasho NK-R" panose="02020400000000000000" pitchFamily="18" charset="-128"/>
                <a:ea typeface="UD Digi Kyokasho NK-R" panose="02020400000000000000" pitchFamily="18" charset="-128"/>
              </a:rPr>
              <a:t>Line</a:t>
            </a:r>
          </a:p>
        </p:txBody>
      </p:sp>
      <p:sp>
        <p:nvSpPr>
          <p:cNvPr id="22" name="TextBox 21">
            <a:extLst>
              <a:ext uri="{FF2B5EF4-FFF2-40B4-BE49-F238E27FC236}">
                <a16:creationId xmlns:a16="http://schemas.microsoft.com/office/drawing/2014/main" id="{0C657F2A-B87D-4190-E7D9-062204BC4154}"/>
              </a:ext>
            </a:extLst>
          </p:cNvPr>
          <p:cNvSpPr txBox="1"/>
          <p:nvPr/>
        </p:nvSpPr>
        <p:spPr>
          <a:xfrm>
            <a:off x="8289131" y="2848639"/>
            <a:ext cx="2871788" cy="400110"/>
          </a:xfrm>
          <a:prstGeom prst="rect">
            <a:avLst/>
          </a:prstGeom>
          <a:solidFill>
            <a:schemeClr val="bg1"/>
          </a:solidFill>
        </p:spPr>
        <p:txBody>
          <a:bodyPr wrap="square" rtlCol="0">
            <a:spAutoFit/>
          </a:bodyPr>
          <a:lstStyle/>
          <a:p>
            <a:pPr algn="ctr"/>
            <a:r>
              <a:rPr lang="en-JP" sz="2000" dirty="0">
                <a:latin typeface="UD Digi Kyokasho NK-R" panose="02020400000000000000" pitchFamily="18" charset="-128"/>
                <a:ea typeface="UD Digi Kyokasho NK-R" panose="02020400000000000000" pitchFamily="18" charset="-128"/>
              </a:rPr>
              <a:t>Point</a:t>
            </a:r>
          </a:p>
        </p:txBody>
      </p:sp>
    </p:spTree>
    <p:extLst>
      <p:ext uri="{BB962C8B-B14F-4D97-AF65-F5344CB8AC3E}">
        <p14:creationId xmlns:p14="http://schemas.microsoft.com/office/powerpoint/2010/main" val="620635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ue and black ring in a room with white text&#10;&#10;Description automatically generated">
            <a:extLst>
              <a:ext uri="{FF2B5EF4-FFF2-40B4-BE49-F238E27FC236}">
                <a16:creationId xmlns:a16="http://schemas.microsoft.com/office/drawing/2014/main" id="{F39B308E-BCD7-6B1D-4099-5CA73AC4C14E}"/>
              </a:ext>
            </a:extLst>
          </p:cNvPr>
          <p:cNvPicPr>
            <a:picLocks noChangeAspect="1"/>
          </p:cNvPicPr>
          <p:nvPr/>
        </p:nvPicPr>
        <p:blipFill>
          <a:blip r:embed="rId3"/>
          <a:stretch>
            <a:fillRect/>
          </a:stretch>
        </p:blipFill>
        <p:spPr>
          <a:xfrm>
            <a:off x="6096000" y="0"/>
            <a:ext cx="6858000" cy="6858000"/>
          </a:xfrm>
          <a:prstGeom prst="rect">
            <a:avLst/>
          </a:prstGeom>
        </p:spPr>
      </p:pic>
      <p:pic>
        <p:nvPicPr>
          <p:cNvPr id="18" name="Picture 17" descr="A yellow and green object in a room with white text&#10;&#10;Description automatically generated">
            <a:extLst>
              <a:ext uri="{FF2B5EF4-FFF2-40B4-BE49-F238E27FC236}">
                <a16:creationId xmlns:a16="http://schemas.microsoft.com/office/drawing/2014/main" id="{CC3D4334-C176-DF2E-87A7-D61D3433EDFD}"/>
              </a:ext>
            </a:extLst>
          </p:cNvPr>
          <p:cNvPicPr>
            <a:picLocks noChangeAspect="1"/>
          </p:cNvPicPr>
          <p:nvPr/>
        </p:nvPicPr>
        <p:blipFill>
          <a:blip r:embed="rId4"/>
          <a:stretch>
            <a:fillRect/>
          </a:stretch>
        </p:blipFill>
        <p:spPr>
          <a:xfrm>
            <a:off x="-762000" y="0"/>
            <a:ext cx="6858000" cy="6858000"/>
          </a:xfrm>
          <a:prstGeom prst="rect">
            <a:avLst/>
          </a:prstGeom>
        </p:spPr>
      </p:pic>
    </p:spTree>
    <p:extLst>
      <p:ext uri="{BB962C8B-B14F-4D97-AF65-F5344CB8AC3E}">
        <p14:creationId xmlns:p14="http://schemas.microsoft.com/office/powerpoint/2010/main" val="1300018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12AFAD63-F1FC-5B51-9C52-D1093404C0EB}"/>
              </a:ext>
            </a:extLst>
          </p:cNvPr>
          <p:cNvCxnSpPr>
            <a:cxnSpLocks/>
          </p:cNvCxnSpPr>
          <p:nvPr/>
        </p:nvCxnSpPr>
        <p:spPr>
          <a:xfrm flipH="1">
            <a:off x="8631272" y="2802618"/>
            <a:ext cx="248351" cy="99340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FE8273E-59D2-47FD-3D2D-A839A843C069}"/>
              </a:ext>
            </a:extLst>
          </p:cNvPr>
          <p:cNvCxnSpPr>
            <a:cxnSpLocks/>
          </p:cNvCxnSpPr>
          <p:nvPr/>
        </p:nvCxnSpPr>
        <p:spPr>
          <a:xfrm flipH="1">
            <a:off x="9421104" y="2802618"/>
            <a:ext cx="248351" cy="99340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24FAF8-A847-9C87-0C31-5C4E43697122}"/>
              </a:ext>
            </a:extLst>
          </p:cNvPr>
          <p:cNvCxnSpPr>
            <a:cxnSpLocks/>
          </p:cNvCxnSpPr>
          <p:nvPr/>
        </p:nvCxnSpPr>
        <p:spPr>
          <a:xfrm>
            <a:off x="8445009" y="3057056"/>
            <a:ext cx="1541829"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298F07-8AE1-447F-F2DC-B18F56249A69}"/>
              </a:ext>
            </a:extLst>
          </p:cNvPr>
          <p:cNvCxnSpPr>
            <a:cxnSpLocks/>
          </p:cNvCxnSpPr>
          <p:nvPr/>
        </p:nvCxnSpPr>
        <p:spPr>
          <a:xfrm>
            <a:off x="8301162" y="3543411"/>
            <a:ext cx="153723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Two-Level Acceleration Structure</a:t>
            </a:r>
          </a:p>
        </p:txBody>
      </p:sp>
      <p:sp>
        <p:nvSpPr>
          <p:cNvPr id="3" name="Content Placeholder 2">
            <a:extLst>
              <a:ext uri="{FF2B5EF4-FFF2-40B4-BE49-F238E27FC236}">
                <a16:creationId xmlns:a16="http://schemas.microsoft.com/office/drawing/2014/main" id="{DDB57AF7-70E4-4405-8552-009DBEA91B26}"/>
              </a:ext>
            </a:extLst>
          </p:cNvPr>
          <p:cNvSpPr>
            <a:spLocks noGrp="1"/>
          </p:cNvSpPr>
          <p:nvPr>
            <p:ph idx="1"/>
          </p:nvPr>
        </p:nvSpPr>
        <p:spPr/>
        <p:txBody>
          <a:bodyPr>
            <a:normAutofit fontScale="92500" lnSpcReduction="10000"/>
          </a:bodyPr>
          <a:lstStyle/>
          <a:p>
            <a:r>
              <a:rPr lang="en-US" sz="2200" b="1" dirty="0">
                <a:solidFill>
                  <a:schemeClr val="accent2"/>
                </a:solidFill>
                <a:latin typeface="UD Digi Kyokasho NK-R" panose="02020400000000000000" pitchFamily="18" charset="-128"/>
                <a:ea typeface="UD Digi Kyokasho NK-R" panose="02020400000000000000" pitchFamily="18" charset="-128"/>
              </a:rPr>
              <a:t>TLAS</a:t>
            </a:r>
            <a:r>
              <a:rPr lang="en-US" sz="2200" dirty="0">
                <a:latin typeface="UD Digi Kyokasho NK-R" panose="02020400000000000000" pitchFamily="18" charset="-128"/>
                <a:ea typeface="UD Digi Kyokasho NK-R" panose="02020400000000000000" pitchFamily="18" charset="-128"/>
              </a:rPr>
              <a:t> (Top-level acceleration structure)</a:t>
            </a:r>
          </a:p>
          <a:p>
            <a:pPr lvl="1"/>
            <a:r>
              <a:rPr lang="en-US" sz="2200" b="1" dirty="0">
                <a:latin typeface="UD Digi Kyokasho NK-R" panose="02020400000000000000" pitchFamily="18" charset="-128"/>
                <a:ea typeface="UD Digi Kyokasho NK-R" panose="02020400000000000000" pitchFamily="18" charset="-128"/>
              </a:rPr>
              <a:t>BVH</a:t>
            </a:r>
            <a:r>
              <a:rPr lang="en-US" sz="2200" dirty="0">
                <a:latin typeface="UD Digi Kyokasho NK-R" panose="02020400000000000000" pitchFamily="18" charset="-128"/>
                <a:ea typeface="UD Digi Kyokasho NK-R" panose="02020400000000000000" pitchFamily="18" charset="-128"/>
              </a:rPr>
              <a:t> built for </a:t>
            </a:r>
            <a:r>
              <a:rPr lang="en-US" sz="2200" b="1" dirty="0">
                <a:solidFill>
                  <a:schemeClr val="accent2"/>
                </a:solidFill>
                <a:latin typeface="UD Digi Kyokasho NK-R" panose="02020400000000000000" pitchFamily="18" charset="-128"/>
                <a:ea typeface="UD Digi Kyokasho NK-R" panose="02020400000000000000" pitchFamily="18" charset="-128"/>
              </a:rPr>
              <a:t>prisms</a:t>
            </a:r>
          </a:p>
          <a:p>
            <a:r>
              <a:rPr lang="en-US" sz="2200" dirty="0">
                <a:solidFill>
                  <a:schemeClr val="accent2"/>
                </a:solidFill>
                <a:latin typeface="UD Digi Kyokasho NK-R" panose="02020400000000000000" pitchFamily="18" charset="-128"/>
                <a:ea typeface="UD Digi Kyokasho NK-R" panose="02020400000000000000" pitchFamily="18" charset="-128"/>
              </a:rPr>
              <a:t>BLAS</a:t>
            </a:r>
            <a:r>
              <a:rPr lang="en-US" sz="2200" dirty="0">
                <a:latin typeface="UD Digi Kyokasho NK-R" panose="02020400000000000000" pitchFamily="18" charset="-128"/>
                <a:ea typeface="UD Digi Kyokasho NK-R" panose="02020400000000000000" pitchFamily="18" charset="-128"/>
              </a:rPr>
              <a:t> (Bottom-level acceleration structure)</a:t>
            </a:r>
          </a:p>
          <a:p>
            <a:pPr lvl="1"/>
            <a:r>
              <a:rPr lang="en-US" sz="2200" dirty="0">
                <a:latin typeface="UD Digi Kyokasho NK-R" panose="02020400000000000000" pitchFamily="18" charset="-128"/>
                <a:ea typeface="UD Digi Kyokasho NK-R" panose="02020400000000000000" pitchFamily="18" charset="-128"/>
              </a:rPr>
              <a:t>TFDM (Tessellation-free displacement mapping)</a:t>
            </a:r>
          </a:p>
          <a:p>
            <a:pPr lvl="2"/>
            <a:r>
              <a:rPr lang="en-US" sz="2200" b="1" dirty="0">
                <a:solidFill>
                  <a:schemeClr val="accent2"/>
                </a:solidFill>
                <a:latin typeface="UD Digi Kyokasho NK-R" panose="02020400000000000000" pitchFamily="18" charset="-128"/>
                <a:ea typeface="UD Digi Kyokasho NK-R" panose="02020400000000000000" pitchFamily="18" charset="-128"/>
              </a:rPr>
              <a:t>Minmax mipmap</a:t>
            </a:r>
          </a:p>
          <a:p>
            <a:pPr lvl="2"/>
            <a:r>
              <a:rPr lang="en-US" sz="2200" dirty="0">
                <a:latin typeface="UD Digi Kyokasho NK-R" panose="02020400000000000000" pitchFamily="18" charset="-128"/>
                <a:ea typeface="UD Digi Kyokasho NK-R" panose="02020400000000000000" pitchFamily="18" charset="-128"/>
              </a:rPr>
              <a:t>Each leaf stores 2 triangles</a:t>
            </a:r>
          </a:p>
          <a:p>
            <a:pPr lvl="1"/>
            <a:r>
              <a:rPr lang="en-US" sz="2200" dirty="0">
                <a:latin typeface="UD Digi Kyokasho NK-R" panose="02020400000000000000" pitchFamily="18" charset="-128"/>
                <a:ea typeface="UD Digi Kyokasho NK-R" panose="02020400000000000000" pitchFamily="18" charset="-128"/>
              </a:rPr>
              <a:t>Shell mapping</a:t>
            </a:r>
          </a:p>
          <a:p>
            <a:pPr lvl="2"/>
            <a:r>
              <a:rPr lang="en-US" sz="2200" b="1" dirty="0">
                <a:solidFill>
                  <a:schemeClr val="accent2"/>
                </a:solidFill>
                <a:latin typeface="UD Digi Kyokasho NK-R" panose="02020400000000000000" pitchFamily="18" charset="-128"/>
                <a:ea typeface="UD Digi Kyokasho NK-R" panose="02020400000000000000" pitchFamily="18" charset="-128"/>
              </a:rPr>
              <a:t>Implicit quadtree</a:t>
            </a:r>
          </a:p>
          <a:p>
            <a:pPr lvl="2"/>
            <a:r>
              <a:rPr lang="en-US" sz="2200" dirty="0">
                <a:latin typeface="UD Digi Kyokasho NK-R" panose="02020400000000000000" pitchFamily="18" charset="-128"/>
                <a:ea typeface="UD Digi Kyokasho NK-R" panose="02020400000000000000" pitchFamily="18" charset="-128"/>
              </a:rPr>
              <a:t>Each leaf stores a reference </a:t>
            </a:r>
            <a:r>
              <a:rPr lang="en-US" sz="2200" dirty="0">
                <a:latin typeface="UD Digi Kyokasho NK-R" panose="02020400000000000000" pitchFamily="18" charset="-128"/>
              </a:rPr>
              <a:t>to</a:t>
            </a:r>
            <a:r>
              <a:rPr lang="en-US" sz="2200" dirty="0">
                <a:latin typeface="UD Digi Kyokasho NK-R" panose="02020400000000000000" pitchFamily="18" charset="-128"/>
                <a:ea typeface="UD Digi Kyokasho NK-R" panose="02020400000000000000" pitchFamily="18" charset="-128"/>
              </a:rPr>
              <a:t> an object to be instanced</a:t>
            </a:r>
          </a:p>
          <a:p>
            <a:endParaRPr lang="en-US" sz="2200" dirty="0">
              <a:latin typeface="UD Digi Kyokasho NK-R" panose="02020400000000000000" pitchFamily="18" charset="-128"/>
              <a:ea typeface="UD Digi Kyokasho NK-R" panose="02020400000000000000" pitchFamily="18" charset="-128"/>
            </a:endParaRPr>
          </a:p>
        </p:txBody>
      </p:sp>
      <p:cxnSp>
        <p:nvCxnSpPr>
          <p:cNvPr id="33" name="Straight Connector 32">
            <a:extLst>
              <a:ext uri="{FF2B5EF4-FFF2-40B4-BE49-F238E27FC236}">
                <a16:creationId xmlns:a16="http://schemas.microsoft.com/office/drawing/2014/main" id="{058037FC-2480-4507-753D-042F8C2F4D57}"/>
              </a:ext>
            </a:extLst>
          </p:cNvPr>
          <p:cNvCxnSpPr>
            <a:cxnSpLocks/>
            <a:stCxn id="15" idx="1"/>
            <a:endCxn id="15" idx="3"/>
          </p:cNvCxnSpPr>
          <p:nvPr/>
        </p:nvCxnSpPr>
        <p:spPr>
          <a:xfrm flipH="1">
            <a:off x="9023837" y="2802618"/>
            <a:ext cx="248351" cy="9934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B16CA2-C5F4-EF7D-8205-06499D8F3A0A}"/>
              </a:ext>
            </a:extLst>
          </p:cNvPr>
          <p:cNvCxnSpPr>
            <a:cxnSpLocks/>
            <a:stCxn id="15" idx="2"/>
            <a:endCxn id="15" idx="5"/>
          </p:cNvCxnSpPr>
          <p:nvPr/>
        </p:nvCxnSpPr>
        <p:spPr>
          <a:xfrm flipH="1">
            <a:off x="8367252" y="3299320"/>
            <a:ext cx="156152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Parallelogram 14">
            <a:extLst>
              <a:ext uri="{FF2B5EF4-FFF2-40B4-BE49-F238E27FC236}">
                <a16:creationId xmlns:a16="http://schemas.microsoft.com/office/drawing/2014/main" id="{185FCBA5-F6DC-8386-7C19-6BC917B91257}"/>
              </a:ext>
            </a:extLst>
          </p:cNvPr>
          <p:cNvSpPr/>
          <p:nvPr/>
        </p:nvSpPr>
        <p:spPr>
          <a:xfrm>
            <a:off x="8243076" y="2802618"/>
            <a:ext cx="1809873" cy="993404"/>
          </a:xfrm>
          <a:prstGeom prst="parallelogram">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46" name="Straight Connector 45">
            <a:extLst>
              <a:ext uri="{FF2B5EF4-FFF2-40B4-BE49-F238E27FC236}">
                <a16:creationId xmlns:a16="http://schemas.microsoft.com/office/drawing/2014/main" id="{6E2F8C29-6D64-D009-2BB6-DD0CD39339A0}"/>
              </a:ext>
            </a:extLst>
          </p:cNvPr>
          <p:cNvCxnSpPr>
            <a:cxnSpLocks/>
          </p:cNvCxnSpPr>
          <p:nvPr/>
        </p:nvCxnSpPr>
        <p:spPr>
          <a:xfrm flipH="1">
            <a:off x="10184819" y="2802618"/>
            <a:ext cx="248351" cy="99340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04E4E76-CA54-7985-BD24-CC7023D0394D}"/>
              </a:ext>
            </a:extLst>
          </p:cNvPr>
          <p:cNvCxnSpPr>
            <a:cxnSpLocks/>
          </p:cNvCxnSpPr>
          <p:nvPr/>
        </p:nvCxnSpPr>
        <p:spPr>
          <a:xfrm flipH="1">
            <a:off x="10974651" y="2802618"/>
            <a:ext cx="248351" cy="99340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F2A8257-3BC9-2C1B-AF68-D16592CD7015}"/>
              </a:ext>
            </a:extLst>
          </p:cNvPr>
          <p:cNvCxnSpPr>
            <a:cxnSpLocks/>
          </p:cNvCxnSpPr>
          <p:nvPr/>
        </p:nvCxnSpPr>
        <p:spPr>
          <a:xfrm>
            <a:off x="9998556" y="3057056"/>
            <a:ext cx="1541829"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6BE2756-FB5B-2B1B-0752-0FD8E2A6130C}"/>
              </a:ext>
            </a:extLst>
          </p:cNvPr>
          <p:cNvCxnSpPr>
            <a:cxnSpLocks/>
          </p:cNvCxnSpPr>
          <p:nvPr/>
        </p:nvCxnSpPr>
        <p:spPr>
          <a:xfrm>
            <a:off x="9854709" y="3543411"/>
            <a:ext cx="153723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76E77AA-1C55-C8C1-9886-18A20966DE49}"/>
              </a:ext>
            </a:extLst>
          </p:cNvPr>
          <p:cNvCxnSpPr>
            <a:cxnSpLocks/>
            <a:stCxn id="52" idx="1"/>
            <a:endCxn id="52" idx="3"/>
          </p:cNvCxnSpPr>
          <p:nvPr/>
        </p:nvCxnSpPr>
        <p:spPr>
          <a:xfrm flipH="1">
            <a:off x="10577384" y="2802618"/>
            <a:ext cx="248351" cy="9934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D01FD4-818F-803C-A32E-506678ADA30C}"/>
              </a:ext>
            </a:extLst>
          </p:cNvPr>
          <p:cNvCxnSpPr>
            <a:cxnSpLocks/>
            <a:stCxn id="52" idx="2"/>
            <a:endCxn id="52" idx="5"/>
          </p:cNvCxnSpPr>
          <p:nvPr/>
        </p:nvCxnSpPr>
        <p:spPr>
          <a:xfrm flipH="1">
            <a:off x="9920799" y="3299320"/>
            <a:ext cx="156152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Parallelogram 51">
            <a:extLst>
              <a:ext uri="{FF2B5EF4-FFF2-40B4-BE49-F238E27FC236}">
                <a16:creationId xmlns:a16="http://schemas.microsoft.com/office/drawing/2014/main" id="{6660D4E8-1883-3D2F-5295-DD177FD2E0DC}"/>
              </a:ext>
            </a:extLst>
          </p:cNvPr>
          <p:cNvSpPr/>
          <p:nvPr/>
        </p:nvSpPr>
        <p:spPr>
          <a:xfrm>
            <a:off x="9796623" y="2802618"/>
            <a:ext cx="1809873" cy="993404"/>
          </a:xfrm>
          <a:prstGeom prst="parallelogram">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53" name="Straight Connector 52">
            <a:extLst>
              <a:ext uri="{FF2B5EF4-FFF2-40B4-BE49-F238E27FC236}">
                <a16:creationId xmlns:a16="http://schemas.microsoft.com/office/drawing/2014/main" id="{6A07A61D-3F19-C93E-EB88-AF1FF024B144}"/>
              </a:ext>
            </a:extLst>
          </p:cNvPr>
          <p:cNvCxnSpPr>
            <a:cxnSpLocks/>
          </p:cNvCxnSpPr>
          <p:nvPr/>
        </p:nvCxnSpPr>
        <p:spPr>
          <a:xfrm flipH="1">
            <a:off x="8387798" y="3785675"/>
            <a:ext cx="248351" cy="99340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1F8EAFB-3006-7FF8-C1E0-CCBE0FA0AD23}"/>
              </a:ext>
            </a:extLst>
          </p:cNvPr>
          <p:cNvCxnSpPr>
            <a:cxnSpLocks/>
          </p:cNvCxnSpPr>
          <p:nvPr/>
        </p:nvCxnSpPr>
        <p:spPr>
          <a:xfrm flipH="1">
            <a:off x="9177630" y="3785675"/>
            <a:ext cx="248351" cy="99340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37B4C9-DD0B-D5C9-1CEF-BCD8CC02AD18}"/>
              </a:ext>
            </a:extLst>
          </p:cNvPr>
          <p:cNvCxnSpPr>
            <a:cxnSpLocks/>
          </p:cNvCxnSpPr>
          <p:nvPr/>
        </p:nvCxnSpPr>
        <p:spPr>
          <a:xfrm>
            <a:off x="8201535" y="4040113"/>
            <a:ext cx="1541829"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A0A74AD-9119-DA3E-6497-C287997BD0F2}"/>
              </a:ext>
            </a:extLst>
          </p:cNvPr>
          <p:cNvCxnSpPr>
            <a:cxnSpLocks/>
          </p:cNvCxnSpPr>
          <p:nvPr/>
        </p:nvCxnSpPr>
        <p:spPr>
          <a:xfrm>
            <a:off x="8057688" y="4526468"/>
            <a:ext cx="153723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8C7B86F-3448-8BF3-D2D3-9F2D3DF01F56}"/>
              </a:ext>
            </a:extLst>
          </p:cNvPr>
          <p:cNvCxnSpPr>
            <a:cxnSpLocks/>
            <a:stCxn id="59" idx="1"/>
            <a:endCxn id="59" idx="3"/>
          </p:cNvCxnSpPr>
          <p:nvPr/>
        </p:nvCxnSpPr>
        <p:spPr>
          <a:xfrm flipH="1">
            <a:off x="8780363" y="3785675"/>
            <a:ext cx="248351" cy="9934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3D6AF1-57B9-DF5D-A27E-24590C7CAAD0}"/>
              </a:ext>
            </a:extLst>
          </p:cNvPr>
          <p:cNvCxnSpPr>
            <a:cxnSpLocks/>
            <a:stCxn id="59" idx="2"/>
            <a:endCxn id="59" idx="5"/>
          </p:cNvCxnSpPr>
          <p:nvPr/>
        </p:nvCxnSpPr>
        <p:spPr>
          <a:xfrm flipH="1">
            <a:off x="8123778" y="4282377"/>
            <a:ext cx="156152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Parallelogram 58">
            <a:extLst>
              <a:ext uri="{FF2B5EF4-FFF2-40B4-BE49-F238E27FC236}">
                <a16:creationId xmlns:a16="http://schemas.microsoft.com/office/drawing/2014/main" id="{033D246E-BD78-ED1E-CB85-FF316F83FA09}"/>
              </a:ext>
            </a:extLst>
          </p:cNvPr>
          <p:cNvSpPr/>
          <p:nvPr/>
        </p:nvSpPr>
        <p:spPr>
          <a:xfrm>
            <a:off x="7999602" y="3785675"/>
            <a:ext cx="1809873" cy="993404"/>
          </a:xfrm>
          <a:prstGeom prst="parallelogram">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60" name="Straight Connector 59">
            <a:extLst>
              <a:ext uri="{FF2B5EF4-FFF2-40B4-BE49-F238E27FC236}">
                <a16:creationId xmlns:a16="http://schemas.microsoft.com/office/drawing/2014/main" id="{D1B7105D-44F4-4070-92AE-16EEB3C3FEC9}"/>
              </a:ext>
            </a:extLst>
          </p:cNvPr>
          <p:cNvCxnSpPr>
            <a:cxnSpLocks/>
          </p:cNvCxnSpPr>
          <p:nvPr/>
        </p:nvCxnSpPr>
        <p:spPr>
          <a:xfrm flipH="1">
            <a:off x="9941345" y="3785675"/>
            <a:ext cx="248351" cy="99340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9676A5-3CC8-FCEA-2BE5-EC011E5B0085}"/>
              </a:ext>
            </a:extLst>
          </p:cNvPr>
          <p:cNvCxnSpPr>
            <a:cxnSpLocks/>
          </p:cNvCxnSpPr>
          <p:nvPr/>
        </p:nvCxnSpPr>
        <p:spPr>
          <a:xfrm flipH="1">
            <a:off x="10731177" y="3785675"/>
            <a:ext cx="248351" cy="99340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8D69F5D-F959-6A2F-BB88-88AC8FE68AC3}"/>
              </a:ext>
            </a:extLst>
          </p:cNvPr>
          <p:cNvCxnSpPr>
            <a:cxnSpLocks/>
          </p:cNvCxnSpPr>
          <p:nvPr/>
        </p:nvCxnSpPr>
        <p:spPr>
          <a:xfrm>
            <a:off x="9755082" y="4040113"/>
            <a:ext cx="1541829"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5400EA9-1D6F-418D-3C70-DF5FD0BB9720}"/>
              </a:ext>
            </a:extLst>
          </p:cNvPr>
          <p:cNvCxnSpPr>
            <a:cxnSpLocks/>
          </p:cNvCxnSpPr>
          <p:nvPr/>
        </p:nvCxnSpPr>
        <p:spPr>
          <a:xfrm>
            <a:off x="9611235" y="4526468"/>
            <a:ext cx="153723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3449465-BCAF-150B-53F1-98C3D394E1E9}"/>
              </a:ext>
            </a:extLst>
          </p:cNvPr>
          <p:cNvCxnSpPr>
            <a:cxnSpLocks/>
            <a:stCxn id="66" idx="1"/>
            <a:endCxn id="66" idx="3"/>
          </p:cNvCxnSpPr>
          <p:nvPr/>
        </p:nvCxnSpPr>
        <p:spPr>
          <a:xfrm flipH="1">
            <a:off x="10333910" y="3785675"/>
            <a:ext cx="248351" cy="9934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0D90EA-E7E8-0ECD-0A33-4BCCF92025A2}"/>
              </a:ext>
            </a:extLst>
          </p:cNvPr>
          <p:cNvCxnSpPr>
            <a:cxnSpLocks/>
            <a:stCxn id="66" idx="2"/>
            <a:endCxn id="66" idx="5"/>
          </p:cNvCxnSpPr>
          <p:nvPr/>
        </p:nvCxnSpPr>
        <p:spPr>
          <a:xfrm flipH="1">
            <a:off x="9677325" y="4282377"/>
            <a:ext cx="156152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Parallelogram 65">
            <a:extLst>
              <a:ext uri="{FF2B5EF4-FFF2-40B4-BE49-F238E27FC236}">
                <a16:creationId xmlns:a16="http://schemas.microsoft.com/office/drawing/2014/main" id="{E80299B3-DC96-F23F-3991-BEEDC89D13F0}"/>
              </a:ext>
            </a:extLst>
          </p:cNvPr>
          <p:cNvSpPr/>
          <p:nvPr/>
        </p:nvSpPr>
        <p:spPr>
          <a:xfrm>
            <a:off x="9553149" y="3785675"/>
            <a:ext cx="1809873" cy="993404"/>
          </a:xfrm>
          <a:prstGeom prst="parallelogram">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7" name="Triangle 66">
            <a:extLst>
              <a:ext uri="{FF2B5EF4-FFF2-40B4-BE49-F238E27FC236}">
                <a16:creationId xmlns:a16="http://schemas.microsoft.com/office/drawing/2014/main" id="{84AC704F-C46E-9DB0-80FC-4AB8CB001559}"/>
              </a:ext>
            </a:extLst>
          </p:cNvPr>
          <p:cNvSpPr/>
          <p:nvPr/>
        </p:nvSpPr>
        <p:spPr>
          <a:xfrm rot="1586766">
            <a:off x="8165237" y="2273237"/>
            <a:ext cx="3775427" cy="2311525"/>
          </a:xfrm>
          <a:prstGeom prst="triangle">
            <a:avLst/>
          </a:prstGeom>
          <a:solidFill>
            <a:schemeClr val="bg1">
              <a:alpha val="68205"/>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412658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2F087C96-D783-874E-39BC-9907454858D5}"/>
              </a:ext>
            </a:extLst>
          </p:cNvPr>
          <p:cNvSpPr/>
          <p:nvPr/>
        </p:nvSpPr>
        <p:spPr>
          <a:xfrm>
            <a:off x="4405023" y="4618875"/>
            <a:ext cx="3354373" cy="989868"/>
          </a:xfrm>
          <a:prstGeom prst="roundRect">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Nonlinear Ray-AABB Intersection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F45F14-0F19-4B14-FD3C-92E181907333}"/>
                  </a:ext>
                </a:extLst>
              </p:cNvPr>
              <p:cNvSpPr txBox="1"/>
              <p:nvPr/>
            </p:nvSpPr>
            <p:spPr>
              <a:xfrm>
                <a:off x="1373687" y="3220888"/>
                <a:ext cx="9444625" cy="2345450"/>
              </a:xfrm>
              <a:prstGeom prst="rect">
                <a:avLst/>
              </a:prstGeom>
              <a:noFill/>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𝐼</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𝑢</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𝑣</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h</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f>
                            <m:fPr>
                              <m:ctrlPr>
                                <a:rPr lang="en-US" sz="2800" b="0" i="1" smtClean="0">
                                  <a:solidFill>
                                    <a:schemeClr val="bg1"/>
                                  </a:solidFill>
                                  <a:latin typeface="Cambria Math" panose="02040503050406030204" pitchFamily="18" charset="0"/>
                                </a:rPr>
                              </m:ctrlPr>
                            </m:fPr>
                            <m:num>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2</m:t>
                                  </m:r>
                                </m:sub>
                              </m:sSub>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h</m:t>
                                  </m:r>
                                </m:e>
                                <m:sup>
                                  <m:r>
                                    <a:rPr lang="en-US" sz="2800" b="0" i="1" smtClean="0">
                                      <a:solidFill>
                                        <a:schemeClr val="bg1"/>
                                      </a:solidFill>
                                      <a:latin typeface="Cambria Math" panose="02040503050406030204" pitchFamily="18" charset="0"/>
                                    </a:rPr>
                                    <m:t>2</m:t>
                                  </m:r>
                                </m:sup>
                              </m:sSup>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h</m:t>
                              </m:r>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0</m:t>
                                  </m:r>
                                </m:sub>
                              </m:sSub>
                            </m:num>
                            <m:den>
                              <m:r>
                                <a:rPr lang="en-US" sz="2800" b="0" i="1" smtClean="0">
                                  <a:solidFill>
                                    <a:schemeClr val="bg1"/>
                                  </a:solidFill>
                                  <a:latin typeface="Cambria Math" panose="02040503050406030204" pitchFamily="18" charset="0"/>
                                </a:rPr>
                                <m:t>𝑑</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0</m:t>
                                  </m:r>
                                </m:sub>
                              </m:sSub>
                            </m:den>
                          </m:f>
                          <m:r>
                            <a:rPr lang="en-US" sz="2800" b="0" i="1" smtClean="0">
                              <a:solidFill>
                                <a:schemeClr val="bg1"/>
                              </a:solidFill>
                              <a:latin typeface="Cambria Math" panose="02040503050406030204" pitchFamily="18" charset="0"/>
                            </a:rPr>
                            <m:t>,</m:t>
                          </m:r>
                          <m:f>
                            <m:fPr>
                              <m:ctrlPr>
                                <a:rPr lang="en-US" sz="2800" i="1">
                                  <a:solidFill>
                                    <a:schemeClr val="bg1"/>
                                  </a:solidFill>
                                  <a:latin typeface="Cambria Math" panose="02040503050406030204" pitchFamily="18" charset="0"/>
                                </a:rPr>
                              </m:ctrlPr>
                            </m:fPr>
                            <m:num>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𝑣</m:t>
                                  </m:r>
                                </m:e>
                                <m:sub>
                                  <m:r>
                                    <a:rPr lang="en-US" sz="2800" i="1">
                                      <a:solidFill>
                                        <a:schemeClr val="bg1"/>
                                      </a:solidFill>
                                      <a:latin typeface="Cambria Math" panose="02040503050406030204" pitchFamily="18" charset="0"/>
                                    </a:rPr>
                                    <m:t>2</m:t>
                                  </m:r>
                                </m:sub>
                              </m:sSub>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𝑣</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𝑣</m:t>
                                  </m:r>
                                </m:e>
                                <m:sub>
                                  <m:r>
                                    <a:rPr lang="en-US" sz="2800" i="1">
                                      <a:solidFill>
                                        <a:schemeClr val="bg1"/>
                                      </a:solidFill>
                                      <a:latin typeface="Cambria Math" panose="02040503050406030204" pitchFamily="18" charset="0"/>
                                    </a:rPr>
                                    <m:t>0</m:t>
                                  </m:r>
                                </m:sub>
                              </m:sSub>
                            </m:num>
                            <m:den>
                              <m:r>
                                <a:rPr lang="en-US" sz="2800" i="1">
                                  <a:solidFill>
                                    <a:schemeClr val="bg1"/>
                                  </a:solidFill>
                                  <a:latin typeface="Cambria Math" panose="02040503050406030204" pitchFamily="18" charset="0"/>
                                </a:rPr>
                                <m:t>𝑑</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0</m:t>
                                  </m:r>
                                </m:sub>
                              </m:sSub>
                            </m:den>
                          </m:f>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h</m:t>
                          </m:r>
                        </m:e>
                      </m:d>
                    </m:oMath>
                  </m:oMathPara>
                </a14:m>
                <a:endParaRPr lang="en-US" sz="2800" b="0" i="1" dirty="0">
                  <a:solidFill>
                    <a:schemeClr val="bg1"/>
                  </a:solidFill>
                  <a:latin typeface="Cambria Math" panose="02040503050406030204" pitchFamily="18" charset="0"/>
                </a:endParaRPr>
              </a:p>
              <a:p>
                <a:endParaRPr lang="en-US" sz="2800"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𝑈</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2</m:t>
                              </m:r>
                            </m:sub>
                          </m:sSub>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h</m:t>
                              </m:r>
                            </m:e>
                            <m:sup>
                              <m:r>
                                <a:rPr lang="en-US" sz="2800" b="0" i="1" smtClean="0">
                                  <a:solidFill>
                                    <a:schemeClr val="bg1"/>
                                  </a:solidFill>
                                  <a:latin typeface="Cambria Math" panose="02040503050406030204" pitchFamily="18" charset="0"/>
                                </a:rPr>
                                <m:t>2</m:t>
                              </m:r>
                            </m:sup>
                          </m:sSup>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h</m:t>
                          </m:r>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0</m:t>
                              </m:r>
                            </m:sub>
                          </m:sSub>
                        </m:num>
                        <m:den>
                          <m:r>
                            <a:rPr lang="en-US" sz="2800" b="0" i="1" smtClean="0">
                              <a:solidFill>
                                <a:schemeClr val="bg1"/>
                              </a:solidFill>
                              <a:latin typeface="Cambria Math" panose="02040503050406030204" pitchFamily="18" charset="0"/>
                            </a:rPr>
                            <m:t>𝑑</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0</m:t>
                              </m:r>
                            </m:sub>
                          </m:sSub>
                        </m:den>
                      </m:f>
                    </m:oMath>
                  </m:oMathPara>
                </a14:m>
                <a:endParaRPr lang="en-US" sz="2800" b="0" i="1" dirty="0">
                  <a:solidFill>
                    <a:schemeClr val="bg1"/>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07F45F14-0F19-4B14-FD3C-92E181907333}"/>
                  </a:ext>
                </a:extLst>
              </p:cNvPr>
              <p:cNvSpPr txBox="1">
                <a:spLocks noRot="1" noChangeAspect="1" noMove="1" noResize="1" noEditPoints="1" noAdjustHandles="1" noChangeArrowheads="1" noChangeShapeType="1" noTextEdit="1"/>
              </p:cNvSpPr>
              <p:nvPr/>
            </p:nvSpPr>
            <p:spPr>
              <a:xfrm>
                <a:off x="1373687" y="3220888"/>
                <a:ext cx="9444625" cy="2345450"/>
              </a:xfrm>
              <a:prstGeom prst="rect">
                <a:avLst/>
              </a:prstGeom>
              <a:blipFill>
                <a:blip r:embed="rId3"/>
                <a:stretch>
                  <a:fillRect b="-2688"/>
                </a:stretch>
              </a:blipFill>
            </p:spPr>
            <p:txBody>
              <a:bodyPr/>
              <a:lstStyle/>
              <a:p>
                <a:r>
                  <a:rPr lang="en-JP">
                    <a:noFill/>
                  </a:rPr>
                  <a:t> </a:t>
                </a:r>
              </a:p>
            </p:txBody>
          </p:sp>
        </mc:Fallback>
      </mc:AlternateContent>
      <p:sp>
        <p:nvSpPr>
          <p:cNvPr id="5" name="TextBox 4">
            <a:extLst>
              <a:ext uri="{FF2B5EF4-FFF2-40B4-BE49-F238E27FC236}">
                <a16:creationId xmlns:a16="http://schemas.microsoft.com/office/drawing/2014/main" id="{269C857D-9B3D-E557-B5C6-02944FDE4D83}"/>
              </a:ext>
            </a:extLst>
          </p:cNvPr>
          <p:cNvSpPr txBox="1"/>
          <p:nvPr/>
        </p:nvSpPr>
        <p:spPr>
          <a:xfrm>
            <a:off x="8317070" y="4831107"/>
            <a:ext cx="3201830" cy="646331"/>
          </a:xfrm>
          <a:prstGeom prst="rect">
            <a:avLst/>
          </a:prstGeom>
          <a:noFill/>
          <a:ln>
            <a:noFill/>
          </a:ln>
        </p:spPr>
        <p:txBody>
          <a:bodyPr wrap="square">
            <a:spAutoFit/>
          </a:bodyPr>
          <a:lstStyle/>
          <a:p>
            <a:pPr algn="ctr"/>
            <a:r>
              <a:rPr lang="en-US" sz="1800" dirty="0">
                <a:solidFill>
                  <a:schemeClr val="bg2">
                    <a:lumMod val="75000"/>
                  </a:schemeClr>
                </a:solidFill>
                <a:latin typeface="UD Digi Kyokasho NK-R" panose="02020400000000000000" pitchFamily="18" charset="-128"/>
                <a:ea typeface="UD Digi Kyokasho NK-R" panose="02020400000000000000" pitchFamily="18" charset="-128"/>
              </a:rPr>
              <a:t>Easy to solve by clearing the denominator!</a:t>
            </a:r>
            <a:endParaRPr lang="en-JP" dirty="0">
              <a:solidFill>
                <a:schemeClr val="bg2">
                  <a:lumMod val="75000"/>
                </a:schemeClr>
              </a:solidFill>
            </a:endParaRPr>
          </a:p>
        </p:txBody>
      </p:sp>
      <p:sp>
        <p:nvSpPr>
          <p:cNvPr id="6" name="Arc 5">
            <a:extLst>
              <a:ext uri="{FF2B5EF4-FFF2-40B4-BE49-F238E27FC236}">
                <a16:creationId xmlns:a16="http://schemas.microsoft.com/office/drawing/2014/main" id="{BD2FF529-79D2-0B8A-464B-7E0DF0620765}"/>
              </a:ext>
            </a:extLst>
          </p:cNvPr>
          <p:cNvSpPr/>
          <p:nvPr/>
        </p:nvSpPr>
        <p:spPr>
          <a:xfrm rot="6029589">
            <a:off x="8793252" y="481346"/>
            <a:ext cx="2463800" cy="2305094"/>
          </a:xfrm>
          <a:prstGeom prst="arc">
            <a:avLst/>
          </a:prstGeom>
          <a:ln w="38100">
            <a:solidFill>
              <a:srgbClr val="FFC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solidFill>
                <a:schemeClr val="bg2">
                  <a:lumMod val="75000"/>
                </a:schemeClr>
              </a:solidFill>
            </a:endParaRPr>
          </a:p>
        </p:txBody>
      </p:sp>
      <p:sp>
        <p:nvSpPr>
          <p:cNvPr id="7" name="Rectangle 6">
            <a:extLst>
              <a:ext uri="{FF2B5EF4-FFF2-40B4-BE49-F238E27FC236}">
                <a16:creationId xmlns:a16="http://schemas.microsoft.com/office/drawing/2014/main" id="{D127954D-DF2C-C26D-739C-918CDBD7C2E7}"/>
              </a:ext>
            </a:extLst>
          </p:cNvPr>
          <p:cNvSpPr/>
          <p:nvPr/>
        </p:nvSpPr>
        <p:spPr>
          <a:xfrm>
            <a:off x="10268279" y="2247900"/>
            <a:ext cx="900327" cy="884088"/>
          </a:xfrm>
          <a:prstGeom prst="rect">
            <a:avLst/>
          </a:prstGeom>
          <a:no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9" name="Straight Connector 8">
            <a:extLst>
              <a:ext uri="{FF2B5EF4-FFF2-40B4-BE49-F238E27FC236}">
                <a16:creationId xmlns:a16="http://schemas.microsoft.com/office/drawing/2014/main" id="{47211004-A2DE-B7FC-5798-B8E2348CC9F8}"/>
              </a:ext>
            </a:extLst>
          </p:cNvPr>
          <p:cNvCxnSpPr/>
          <p:nvPr/>
        </p:nvCxnSpPr>
        <p:spPr>
          <a:xfrm>
            <a:off x="10268279" y="2247900"/>
            <a:ext cx="0" cy="8840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EDF48A-5648-F3DD-2D38-7C0CBB6A2489}"/>
              </a:ext>
            </a:extLst>
          </p:cNvPr>
          <p:cNvSpPr/>
          <p:nvPr/>
        </p:nvSpPr>
        <p:spPr>
          <a:xfrm>
            <a:off x="10160000" y="2717800"/>
            <a:ext cx="216000" cy="216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8DE944-691A-10F6-414D-E2670E53AA5E}"/>
                  </a:ext>
                </a:extLst>
              </p:cNvPr>
              <p:cNvSpPr txBox="1"/>
              <p:nvPr/>
            </p:nvSpPr>
            <p:spPr>
              <a:xfrm>
                <a:off x="9969829" y="1740586"/>
                <a:ext cx="5969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𝑼</m:t>
                      </m:r>
                    </m:oMath>
                  </m:oMathPara>
                </a14:m>
                <a:endParaRPr lang="en-JP" sz="2400" b="1" dirty="0">
                  <a:solidFill>
                    <a:srgbClr val="FF0000"/>
                  </a:solidFill>
                </a:endParaRPr>
              </a:p>
            </p:txBody>
          </p:sp>
        </mc:Choice>
        <mc:Fallback xmlns="">
          <p:sp>
            <p:nvSpPr>
              <p:cNvPr id="12" name="TextBox 11">
                <a:extLst>
                  <a:ext uri="{FF2B5EF4-FFF2-40B4-BE49-F238E27FC236}">
                    <a16:creationId xmlns:a16="http://schemas.microsoft.com/office/drawing/2014/main" id="{C48DE944-691A-10F6-414D-E2670E53AA5E}"/>
                  </a:ext>
                </a:extLst>
              </p:cNvPr>
              <p:cNvSpPr txBox="1">
                <a:spLocks noRot="1" noChangeAspect="1" noMove="1" noResize="1" noEditPoints="1" noAdjustHandles="1" noChangeArrowheads="1" noChangeShapeType="1" noTextEdit="1"/>
              </p:cNvSpPr>
              <p:nvPr/>
            </p:nvSpPr>
            <p:spPr>
              <a:xfrm>
                <a:off x="9969829" y="1740586"/>
                <a:ext cx="596900" cy="461665"/>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3249430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7B88DDB6-24C7-73CB-A562-6E03B1232B99}"/>
              </a:ext>
            </a:extLst>
          </p:cNvPr>
          <p:cNvSpPr/>
          <p:nvPr/>
        </p:nvSpPr>
        <p:spPr>
          <a:xfrm>
            <a:off x="5265765" y="4898218"/>
            <a:ext cx="372963" cy="530007"/>
          </a:xfrm>
          <a:prstGeom prst="roundRect">
            <a:avLst/>
          </a:prstGeom>
          <a:solidFill>
            <a:srgbClr val="92D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 name="Rounded Rectangle 23">
            <a:extLst>
              <a:ext uri="{FF2B5EF4-FFF2-40B4-BE49-F238E27FC236}">
                <a16:creationId xmlns:a16="http://schemas.microsoft.com/office/drawing/2014/main" id="{D9545A9D-1DBD-775A-290B-EB78E514422A}"/>
              </a:ext>
            </a:extLst>
          </p:cNvPr>
          <p:cNvSpPr/>
          <p:nvPr/>
        </p:nvSpPr>
        <p:spPr>
          <a:xfrm>
            <a:off x="3666602" y="4898218"/>
            <a:ext cx="372963" cy="530007"/>
          </a:xfrm>
          <a:prstGeom prst="roundRect">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Rounded Rectangle 20">
            <a:extLst>
              <a:ext uri="{FF2B5EF4-FFF2-40B4-BE49-F238E27FC236}">
                <a16:creationId xmlns:a16="http://schemas.microsoft.com/office/drawing/2014/main" id="{F6D73116-218A-F719-F287-A0F1B7625397}"/>
              </a:ext>
            </a:extLst>
          </p:cNvPr>
          <p:cNvSpPr/>
          <p:nvPr/>
        </p:nvSpPr>
        <p:spPr>
          <a:xfrm>
            <a:off x="4154025" y="3361350"/>
            <a:ext cx="2596444" cy="989868"/>
          </a:xfrm>
          <a:prstGeom prst="roundRect">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 name="Rounded Rectangle 21">
            <a:extLst>
              <a:ext uri="{FF2B5EF4-FFF2-40B4-BE49-F238E27FC236}">
                <a16:creationId xmlns:a16="http://schemas.microsoft.com/office/drawing/2014/main" id="{4A02D4B1-8F34-C0D7-8863-FCB353915283}"/>
              </a:ext>
            </a:extLst>
          </p:cNvPr>
          <p:cNvSpPr/>
          <p:nvPr/>
        </p:nvSpPr>
        <p:spPr>
          <a:xfrm>
            <a:off x="6850927" y="3359002"/>
            <a:ext cx="2596444" cy="989868"/>
          </a:xfrm>
          <a:prstGeom prst="roundRect">
            <a:avLst/>
          </a:prstGeom>
          <a:solidFill>
            <a:srgbClr val="92D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Nonlinear Ray-Triangle Intersection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F45F14-0F19-4B14-FD3C-92E181907333}"/>
                  </a:ext>
                </a:extLst>
              </p:cNvPr>
              <p:cNvSpPr txBox="1"/>
              <p:nvPr/>
            </p:nvSpPr>
            <p:spPr>
              <a:xfrm>
                <a:off x="1373687" y="3359004"/>
                <a:ext cx="9444625" cy="2069221"/>
              </a:xfrm>
              <a:prstGeom prst="rect">
                <a:avLst/>
              </a:prstGeom>
              <a:noFill/>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𝐼</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𝑢</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𝑣</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h</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f>
                            <m:fPr>
                              <m:ctrlPr>
                                <a:rPr lang="en-US" sz="2800" b="0" i="1" smtClean="0">
                                  <a:solidFill>
                                    <a:schemeClr val="bg1"/>
                                  </a:solidFill>
                                  <a:latin typeface="Cambria Math" panose="02040503050406030204" pitchFamily="18" charset="0"/>
                                </a:rPr>
                              </m:ctrlPr>
                            </m:fPr>
                            <m:num>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2</m:t>
                                  </m:r>
                                </m:sub>
                              </m:sSub>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h</m:t>
                                  </m:r>
                                </m:e>
                                <m:sup>
                                  <m:r>
                                    <a:rPr lang="en-US" sz="2800" b="0" i="1" smtClean="0">
                                      <a:solidFill>
                                        <a:schemeClr val="bg1"/>
                                      </a:solidFill>
                                      <a:latin typeface="Cambria Math" panose="02040503050406030204" pitchFamily="18" charset="0"/>
                                    </a:rPr>
                                    <m:t>2</m:t>
                                  </m:r>
                                </m:sup>
                              </m:sSup>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h</m:t>
                              </m:r>
                              <m:r>
                                <a:rPr lang="en-US" sz="2800" b="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𝑢</m:t>
                                  </m:r>
                                </m:e>
                                <m:sub>
                                  <m:r>
                                    <a:rPr lang="en-US" sz="2800" b="0" i="1" smtClean="0">
                                      <a:solidFill>
                                        <a:schemeClr val="bg1"/>
                                      </a:solidFill>
                                      <a:latin typeface="Cambria Math" panose="02040503050406030204" pitchFamily="18" charset="0"/>
                                    </a:rPr>
                                    <m:t>0</m:t>
                                  </m:r>
                                </m:sub>
                              </m:sSub>
                            </m:num>
                            <m:den>
                              <m:r>
                                <a:rPr lang="en-US" sz="2800" b="0" i="1" smtClean="0">
                                  <a:solidFill>
                                    <a:schemeClr val="bg1"/>
                                  </a:solidFill>
                                  <a:latin typeface="Cambria Math" panose="02040503050406030204" pitchFamily="18" charset="0"/>
                                </a:rPr>
                                <m:t>𝑑</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0</m:t>
                                  </m:r>
                                </m:sub>
                              </m:sSub>
                            </m:den>
                          </m:f>
                          <m:r>
                            <a:rPr lang="en-US" sz="2800" b="0" i="1" smtClean="0">
                              <a:solidFill>
                                <a:schemeClr val="bg1"/>
                              </a:solidFill>
                              <a:latin typeface="Cambria Math" panose="02040503050406030204" pitchFamily="18" charset="0"/>
                            </a:rPr>
                            <m:t>,</m:t>
                          </m:r>
                          <m:f>
                            <m:fPr>
                              <m:ctrlPr>
                                <a:rPr lang="en-US" sz="2800" i="1">
                                  <a:solidFill>
                                    <a:schemeClr val="bg1"/>
                                  </a:solidFill>
                                  <a:latin typeface="Cambria Math" panose="02040503050406030204" pitchFamily="18" charset="0"/>
                                </a:rPr>
                              </m:ctrlPr>
                            </m:fPr>
                            <m:num>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𝑣</m:t>
                                  </m:r>
                                </m:e>
                                <m:sub>
                                  <m:r>
                                    <a:rPr lang="en-US" sz="2800" i="1">
                                      <a:solidFill>
                                        <a:schemeClr val="bg1"/>
                                      </a:solidFill>
                                      <a:latin typeface="Cambria Math" panose="02040503050406030204" pitchFamily="18" charset="0"/>
                                    </a:rPr>
                                    <m:t>2</m:t>
                                  </m:r>
                                </m:sub>
                              </m:sSub>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𝑣</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𝑣</m:t>
                                  </m:r>
                                </m:e>
                                <m:sub>
                                  <m:r>
                                    <a:rPr lang="en-US" sz="2800" i="1">
                                      <a:solidFill>
                                        <a:schemeClr val="bg1"/>
                                      </a:solidFill>
                                      <a:latin typeface="Cambria Math" panose="02040503050406030204" pitchFamily="18" charset="0"/>
                                    </a:rPr>
                                    <m:t>0</m:t>
                                  </m:r>
                                </m:sub>
                              </m:sSub>
                            </m:num>
                            <m:den>
                              <m:r>
                                <a:rPr lang="en-US" sz="2800" i="1">
                                  <a:solidFill>
                                    <a:schemeClr val="bg1"/>
                                  </a:solidFill>
                                  <a:latin typeface="Cambria Math" panose="02040503050406030204" pitchFamily="18" charset="0"/>
                                </a:rPr>
                                <m:t>𝑑</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h</m:t>
                                  </m:r>
                                </m:e>
                                <m:sup>
                                  <m:r>
                                    <a:rPr lang="en-US" sz="2800" i="1">
                                      <a:solidFill>
                                        <a:schemeClr val="bg1"/>
                                      </a:solidFill>
                                      <a:latin typeface="Cambria Math" panose="02040503050406030204" pitchFamily="18" charset="0"/>
                                    </a:rPr>
                                    <m:t>2</m:t>
                                  </m:r>
                                </m:sup>
                              </m:sSup>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h</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i="1">
                                      <a:solidFill>
                                        <a:schemeClr val="bg1"/>
                                      </a:solidFill>
                                      <a:latin typeface="Cambria Math" panose="02040503050406030204" pitchFamily="18" charset="0"/>
                                    </a:rPr>
                                    <m:t>0</m:t>
                                  </m:r>
                                </m:sub>
                              </m:sSub>
                            </m:den>
                          </m:f>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h</m:t>
                          </m:r>
                        </m:e>
                      </m:d>
                    </m:oMath>
                  </m:oMathPara>
                </a14:m>
                <a:endParaRPr lang="en-US" sz="2800" b="0" i="1" dirty="0">
                  <a:solidFill>
                    <a:schemeClr val="bg1"/>
                  </a:solidFill>
                  <a:latin typeface="Cambria Math" panose="02040503050406030204" pitchFamily="18" charset="0"/>
                </a:endParaRPr>
              </a:p>
              <a:p>
                <a:endParaRPr lang="en-US" sz="2800"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ea typeface="Cambria Math" panose="02040503050406030204" pitchFamily="18" charset="0"/>
                            </a:rPr>
                            <m:t>𝑛</m:t>
                          </m:r>
                        </m:e>
                        <m:sub>
                          <m:r>
                            <a:rPr lang="en-US" sz="4400" b="0" i="1" smtClean="0">
                              <a:solidFill>
                                <a:schemeClr val="bg1"/>
                              </a:solidFill>
                              <a:latin typeface="Cambria Math" panose="02040503050406030204" pitchFamily="18" charset="0"/>
                              <a:ea typeface="Cambria Math" panose="02040503050406030204" pitchFamily="18" charset="0"/>
                            </a:rPr>
                            <m:t>𝑢</m:t>
                          </m:r>
                        </m:sub>
                      </m:sSub>
                      <m:r>
                        <a:rPr lang="en-US" sz="4400" b="0" i="1" smtClean="0">
                          <a:solidFill>
                            <a:schemeClr val="bg1"/>
                          </a:solidFill>
                          <a:latin typeface="Cambria Math" panose="02040503050406030204" pitchFamily="18" charset="0"/>
                        </a:rPr>
                        <m:t>𝑢</m:t>
                      </m:r>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ea typeface="Cambria Math" panose="02040503050406030204" pitchFamily="18" charset="0"/>
                            </a:rPr>
                            <m:t>𝑛</m:t>
                          </m:r>
                        </m:e>
                        <m:sub>
                          <m:r>
                            <a:rPr lang="en-US" sz="4400" b="0" i="1" smtClean="0">
                              <a:solidFill>
                                <a:schemeClr val="bg1"/>
                              </a:solidFill>
                              <a:latin typeface="Cambria Math" panose="02040503050406030204" pitchFamily="18" charset="0"/>
                              <a:ea typeface="Cambria Math" panose="02040503050406030204" pitchFamily="18" charset="0"/>
                            </a:rPr>
                            <m:t>𝑣</m:t>
                          </m:r>
                        </m:sub>
                      </m:sSub>
                      <m:r>
                        <a:rPr lang="en-US" sz="4400" b="0" i="1" smtClean="0">
                          <a:solidFill>
                            <a:schemeClr val="bg1"/>
                          </a:solidFill>
                          <a:latin typeface="Cambria Math" panose="02040503050406030204" pitchFamily="18" charset="0"/>
                        </a:rPr>
                        <m:t>𝑣</m:t>
                      </m:r>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ea typeface="Cambria Math" panose="02040503050406030204" pitchFamily="18" charset="0"/>
                            </a:rPr>
                            <m:t>𝑛</m:t>
                          </m:r>
                        </m:e>
                        <m:sub>
                          <m:r>
                            <a:rPr lang="en-US" sz="4400" b="0" i="1" smtClean="0">
                              <a:solidFill>
                                <a:schemeClr val="bg1"/>
                              </a:solidFill>
                              <a:latin typeface="Cambria Math" panose="02040503050406030204" pitchFamily="18" charset="0"/>
                              <a:ea typeface="Cambria Math" panose="02040503050406030204" pitchFamily="18" charset="0"/>
                            </a:rPr>
                            <m:t>h</m:t>
                          </m:r>
                        </m:sub>
                      </m:sSub>
                      <m:r>
                        <a:rPr lang="en-US" sz="4400" b="0" i="1" smtClean="0">
                          <a:solidFill>
                            <a:schemeClr val="bg1"/>
                          </a:solidFill>
                          <a:latin typeface="Cambria Math" panose="02040503050406030204" pitchFamily="18" charset="0"/>
                          <a:ea typeface="Cambria Math" panose="02040503050406030204" pitchFamily="18" charset="0"/>
                        </a:rPr>
                        <m:t>h</m:t>
                      </m:r>
                      <m:r>
                        <a:rPr lang="en-US" sz="4400" b="0" i="1" smtClean="0">
                          <a:solidFill>
                            <a:schemeClr val="bg1"/>
                          </a:solidFill>
                          <a:latin typeface="Cambria Math" panose="02040503050406030204" pitchFamily="18" charset="0"/>
                          <a:ea typeface="Cambria Math" panose="02040503050406030204" pitchFamily="18" charset="0"/>
                        </a:rPr>
                        <m:t>+</m:t>
                      </m:r>
                      <m:r>
                        <a:rPr lang="en-US" sz="4400" b="0" i="1" smtClean="0">
                          <a:solidFill>
                            <a:schemeClr val="bg1"/>
                          </a:solidFill>
                          <a:latin typeface="Cambria Math" panose="02040503050406030204" pitchFamily="18" charset="0"/>
                          <a:ea typeface="Cambria Math" panose="02040503050406030204" pitchFamily="18" charset="0"/>
                        </a:rPr>
                        <m:t>𝐶</m:t>
                      </m:r>
                      <m:r>
                        <a:rPr lang="en-US" sz="3600" i="1">
                          <a:solidFill>
                            <a:schemeClr val="bg1"/>
                          </a:solidFill>
                          <a:latin typeface="Cambria Math" panose="02040503050406030204" pitchFamily="18" charset="0"/>
                          <a:ea typeface="Cambria Math" panose="02040503050406030204" pitchFamily="18" charset="0"/>
                        </a:rPr>
                        <m:t>=</m:t>
                      </m:r>
                      <m:r>
                        <a:rPr lang="en-US" sz="3600" b="0" i="1" smtClean="0">
                          <a:solidFill>
                            <a:schemeClr val="bg1"/>
                          </a:solidFill>
                          <a:latin typeface="Cambria Math" panose="02040503050406030204" pitchFamily="18" charset="0"/>
                          <a:ea typeface="Cambria Math" panose="02040503050406030204" pitchFamily="18" charset="0"/>
                        </a:rPr>
                        <m:t>0</m:t>
                      </m:r>
                    </m:oMath>
                  </m:oMathPara>
                </a14:m>
                <a:endParaRPr lang="en-US" sz="2800" b="0" i="1" dirty="0">
                  <a:solidFill>
                    <a:schemeClr val="bg1"/>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07F45F14-0F19-4B14-FD3C-92E181907333}"/>
                  </a:ext>
                </a:extLst>
              </p:cNvPr>
              <p:cNvSpPr txBox="1">
                <a:spLocks noRot="1" noChangeAspect="1" noMove="1" noResize="1" noEditPoints="1" noAdjustHandles="1" noChangeArrowheads="1" noChangeShapeType="1" noTextEdit="1"/>
              </p:cNvSpPr>
              <p:nvPr/>
            </p:nvSpPr>
            <p:spPr>
              <a:xfrm>
                <a:off x="1373687" y="3359004"/>
                <a:ext cx="9444625" cy="2069221"/>
              </a:xfrm>
              <a:prstGeom prst="rect">
                <a:avLst/>
              </a:prstGeom>
              <a:blipFill>
                <a:blip r:embed="rId3"/>
                <a:stretch>
                  <a:fillRect b="-5488"/>
                </a:stretch>
              </a:blipFill>
            </p:spPr>
            <p:txBody>
              <a:bodyPr/>
              <a:lstStyle/>
              <a:p>
                <a:r>
                  <a:rPr lang="en-JP">
                    <a:noFill/>
                  </a:rPr>
                  <a:t> </a:t>
                </a:r>
              </a:p>
            </p:txBody>
          </p:sp>
        </mc:Fallback>
      </mc:AlternateContent>
      <p:sp>
        <p:nvSpPr>
          <p:cNvPr id="6" name="Arc 5">
            <a:extLst>
              <a:ext uri="{FF2B5EF4-FFF2-40B4-BE49-F238E27FC236}">
                <a16:creationId xmlns:a16="http://schemas.microsoft.com/office/drawing/2014/main" id="{BD2FF529-79D2-0B8A-464B-7E0DF0620765}"/>
              </a:ext>
            </a:extLst>
          </p:cNvPr>
          <p:cNvSpPr/>
          <p:nvPr/>
        </p:nvSpPr>
        <p:spPr>
          <a:xfrm rot="6029589">
            <a:off x="8793252" y="481346"/>
            <a:ext cx="2463800" cy="2305094"/>
          </a:xfrm>
          <a:prstGeom prst="arc">
            <a:avLst/>
          </a:prstGeom>
          <a:ln w="38100">
            <a:solidFill>
              <a:srgbClr val="FFC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solidFill>
                <a:schemeClr val="bg2">
                  <a:lumMod val="75000"/>
                </a:schemeClr>
              </a:solidFill>
            </a:endParaRPr>
          </a:p>
        </p:txBody>
      </p:sp>
      <p:sp>
        <p:nvSpPr>
          <p:cNvPr id="10" name="Oval 9">
            <a:extLst>
              <a:ext uri="{FF2B5EF4-FFF2-40B4-BE49-F238E27FC236}">
                <a16:creationId xmlns:a16="http://schemas.microsoft.com/office/drawing/2014/main" id="{7CEDF48A-5648-F3DD-2D38-7C0CBB6A2489}"/>
              </a:ext>
            </a:extLst>
          </p:cNvPr>
          <p:cNvSpPr/>
          <p:nvPr/>
        </p:nvSpPr>
        <p:spPr>
          <a:xfrm>
            <a:off x="10655300" y="2451100"/>
            <a:ext cx="216000" cy="216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Triangle 2">
            <a:extLst>
              <a:ext uri="{FF2B5EF4-FFF2-40B4-BE49-F238E27FC236}">
                <a16:creationId xmlns:a16="http://schemas.microsoft.com/office/drawing/2014/main" id="{E0D6C293-9EC0-88C1-8E5B-AF8473614F27}"/>
              </a:ext>
            </a:extLst>
          </p:cNvPr>
          <p:cNvSpPr/>
          <p:nvPr/>
        </p:nvSpPr>
        <p:spPr>
          <a:xfrm rot="21051115" flipH="1" flipV="1">
            <a:off x="10195355" y="2331719"/>
            <a:ext cx="986643" cy="889169"/>
          </a:xfrm>
          <a:prstGeom prst="triangl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Arc 7">
            <a:extLst>
              <a:ext uri="{FF2B5EF4-FFF2-40B4-BE49-F238E27FC236}">
                <a16:creationId xmlns:a16="http://schemas.microsoft.com/office/drawing/2014/main" id="{D2D58E8A-F680-0F2A-106B-F2D8DD48853F}"/>
              </a:ext>
            </a:extLst>
          </p:cNvPr>
          <p:cNvSpPr/>
          <p:nvPr/>
        </p:nvSpPr>
        <p:spPr>
          <a:xfrm rot="6029589">
            <a:off x="8793251" y="481344"/>
            <a:ext cx="2463800" cy="2305094"/>
          </a:xfrm>
          <a:prstGeom prst="arc">
            <a:avLst>
              <a:gd name="adj1" fmla="val 16200000"/>
              <a:gd name="adj2" fmla="val 18626455"/>
            </a:avLst>
          </a:prstGeom>
          <a:ln w="38100">
            <a:solidFill>
              <a:srgbClr val="FFC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solidFill>
                <a:schemeClr val="bg2">
                  <a:lumMod val="75000"/>
                </a:schemeClr>
              </a:solidFill>
            </a:endParaRPr>
          </a:p>
        </p:txBody>
      </p:sp>
    </p:spTree>
    <p:extLst>
      <p:ext uri="{BB962C8B-B14F-4D97-AF65-F5344CB8AC3E}">
        <p14:creationId xmlns:p14="http://schemas.microsoft.com/office/powerpoint/2010/main" val="3819028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normAutofit/>
          </a:bodyPr>
          <a:lstStyle/>
          <a:p>
            <a:r>
              <a:rPr lang="en-US" dirty="0">
                <a:latin typeface="UD Digi Kyokasho NK-R" panose="02020400000000000000" pitchFamily="18" charset="-128"/>
                <a:ea typeface="UD Digi Kyokasho NK-R" panose="02020400000000000000" pitchFamily="18" charset="-128"/>
              </a:rPr>
              <a:t>Nonlinear Ray Tracing</a:t>
            </a:r>
          </a:p>
        </p:txBody>
      </p:sp>
      <p:sp>
        <p:nvSpPr>
          <p:cNvPr id="3" name="Content Placeholder 2">
            <a:extLst>
              <a:ext uri="{FF2B5EF4-FFF2-40B4-BE49-F238E27FC236}">
                <a16:creationId xmlns:a16="http://schemas.microsoft.com/office/drawing/2014/main" id="{DDB57AF7-70E4-4405-8552-009DBEA91B26}"/>
              </a:ext>
            </a:extLst>
          </p:cNvPr>
          <p:cNvSpPr>
            <a:spLocks noGrp="1"/>
          </p:cNvSpPr>
          <p:nvPr>
            <p:ph idx="1"/>
          </p:nvPr>
        </p:nvSpPr>
        <p:spPr/>
        <p:txBody>
          <a:bodyPr>
            <a:normAutofit/>
          </a:bodyPr>
          <a:lstStyle/>
          <a:p>
            <a:r>
              <a:rPr lang="en-US" sz="2200" dirty="0">
                <a:latin typeface="UD Digi Kyokasho NK-R" panose="02020400000000000000" pitchFamily="18" charset="-128"/>
                <a:ea typeface="UD Digi Kyokasho NK-R" panose="02020400000000000000" pitchFamily="18" charset="-128"/>
              </a:rPr>
              <a:t>Acceleration data structure traversal → quadratic equation</a:t>
            </a:r>
          </a:p>
          <a:p>
            <a:r>
              <a:rPr lang="en-US" sz="2200" dirty="0">
                <a:latin typeface="UD Digi Kyokasho NK-R" panose="02020400000000000000" pitchFamily="18" charset="-128"/>
                <a:ea typeface="UD Digi Kyokasho NK-R" panose="02020400000000000000" pitchFamily="18" charset="-128"/>
              </a:rPr>
              <a:t>Nonlinear ray-triangle intersection test → cubic equation</a:t>
            </a:r>
          </a:p>
        </p:txBody>
      </p:sp>
    </p:spTree>
    <p:extLst>
      <p:ext uri="{BB962C8B-B14F-4D97-AF65-F5344CB8AC3E}">
        <p14:creationId xmlns:p14="http://schemas.microsoft.com/office/powerpoint/2010/main" val="4087458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E63-BB89-0CB0-2AFA-3944E6BD962D}"/>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Results - Displacement Mapping</a:t>
            </a:r>
          </a:p>
        </p:txBody>
      </p:sp>
      <p:pic>
        <p:nvPicPr>
          <p:cNvPr id="7" name="Content Placeholder 6" descr="A colorful square with arrows&#10;&#10;Description automatically generated with medium confidence">
            <a:extLst>
              <a:ext uri="{FF2B5EF4-FFF2-40B4-BE49-F238E27FC236}">
                <a16:creationId xmlns:a16="http://schemas.microsoft.com/office/drawing/2014/main" id="{A8C16AB0-69A8-20F2-F020-93919F671322}"/>
              </a:ext>
            </a:extLst>
          </p:cNvPr>
          <p:cNvPicPr>
            <a:picLocks noGrp="1" noChangeAspect="1"/>
          </p:cNvPicPr>
          <p:nvPr>
            <p:ph sz="half" idx="1"/>
          </p:nvPr>
        </p:nvPicPr>
        <p:blipFill>
          <a:blip r:embed="rId3"/>
          <a:stretch>
            <a:fillRect/>
          </a:stretch>
        </p:blipFill>
        <p:spPr>
          <a:xfrm>
            <a:off x="1031081" y="3057525"/>
            <a:ext cx="2871788" cy="2871788"/>
          </a:xfrm>
        </p:spPr>
      </p:pic>
      <p:pic>
        <p:nvPicPr>
          <p:cNvPr id="13" name="Content Placeholder 12" descr="A colorful plastic cylinder with black straps&#10;&#10;Description automatically generated with medium confidence">
            <a:extLst>
              <a:ext uri="{FF2B5EF4-FFF2-40B4-BE49-F238E27FC236}">
                <a16:creationId xmlns:a16="http://schemas.microsoft.com/office/drawing/2014/main" id="{F6D429A7-BCBA-6CB3-6E90-B6B62790B95A}"/>
              </a:ext>
            </a:extLst>
          </p:cNvPr>
          <p:cNvPicPr>
            <a:picLocks noGrp="1" noChangeAspect="1"/>
          </p:cNvPicPr>
          <p:nvPr>
            <p:ph sz="half" idx="2"/>
          </p:nvPr>
        </p:nvPicPr>
        <p:blipFill>
          <a:blip r:embed="rId4"/>
          <a:stretch>
            <a:fillRect/>
          </a:stretch>
        </p:blipFill>
        <p:spPr>
          <a:xfrm>
            <a:off x="4660106" y="3057525"/>
            <a:ext cx="2871788" cy="2871788"/>
          </a:xfrm>
        </p:spPr>
      </p:pic>
      <p:pic>
        <p:nvPicPr>
          <p:cNvPr id="15" name="Content Placeholder 14" descr="A colorful furry ball with a black line&#10;&#10;Description automatically generated">
            <a:extLst>
              <a:ext uri="{FF2B5EF4-FFF2-40B4-BE49-F238E27FC236}">
                <a16:creationId xmlns:a16="http://schemas.microsoft.com/office/drawing/2014/main" id="{50F27433-118D-325B-0AD7-061D55B7CD8A}"/>
              </a:ext>
            </a:extLst>
          </p:cNvPr>
          <p:cNvPicPr>
            <a:picLocks noGrp="1" noChangeAspect="1"/>
          </p:cNvPicPr>
          <p:nvPr>
            <p:ph sz="half" idx="10"/>
          </p:nvPr>
        </p:nvPicPr>
        <p:blipFill>
          <a:blip r:embed="rId5"/>
          <a:stretch>
            <a:fillRect/>
          </a:stretch>
        </p:blipFill>
        <p:spPr>
          <a:xfrm>
            <a:off x="8289131" y="3057525"/>
            <a:ext cx="2871788" cy="2871788"/>
          </a:xfrm>
        </p:spPr>
      </p:pic>
      <p:sp>
        <p:nvSpPr>
          <p:cNvPr id="16" name="TextBox 15">
            <a:extLst>
              <a:ext uri="{FF2B5EF4-FFF2-40B4-BE49-F238E27FC236}">
                <a16:creationId xmlns:a16="http://schemas.microsoft.com/office/drawing/2014/main" id="{2E5F3DDF-4449-596F-3AE7-F17630A93C80}"/>
              </a:ext>
            </a:extLst>
          </p:cNvPr>
          <p:cNvSpPr txBox="1"/>
          <p:nvPr/>
        </p:nvSpPr>
        <p:spPr>
          <a:xfrm>
            <a:off x="652462" y="2718971"/>
            <a:ext cx="3629025" cy="338554"/>
          </a:xfrm>
          <a:prstGeom prst="rect">
            <a:avLst/>
          </a:prstGeom>
          <a:noFill/>
        </p:spPr>
        <p:txBody>
          <a:bodyPr wrap="square" rtlCol="0">
            <a:spAutoFit/>
          </a:bodyPr>
          <a:lstStyle/>
          <a:p>
            <a:pPr algn="ctr"/>
            <a:r>
              <a:rPr lang="en-JP" sz="1600" dirty="0">
                <a:solidFill>
                  <a:schemeClr val="bg1"/>
                </a:solidFill>
                <a:latin typeface="UD Digi Kyokasho NK-R" panose="02020400000000000000" pitchFamily="18" charset="-128"/>
                <a:ea typeface="UD Digi Kyokasho NK-R" panose="02020400000000000000" pitchFamily="18" charset="-128"/>
              </a:rPr>
              <a:t>Pretessellation </a:t>
            </a:r>
            <a:r>
              <a:rPr lang="en-JP" sz="1600" b="1" dirty="0">
                <a:solidFill>
                  <a:srgbClr val="FFFF00"/>
                </a:solidFill>
                <a:latin typeface="UD Digi Kyokasho NK-R" panose="02020400000000000000" pitchFamily="18" charset="-128"/>
                <a:ea typeface="UD Digi Kyokasho NK-R" panose="02020400000000000000" pitchFamily="18" charset="-128"/>
              </a:rPr>
              <a:t>24.92</a:t>
            </a:r>
            <a:r>
              <a:rPr lang="en-JP" sz="1600" dirty="0">
                <a:solidFill>
                  <a:schemeClr val="bg1"/>
                </a:solidFill>
                <a:latin typeface="UD Digi Kyokasho NK-R" panose="02020400000000000000" pitchFamily="18" charset="-128"/>
                <a:ea typeface="UD Digi Kyokasho NK-R" panose="02020400000000000000" pitchFamily="18" charset="-128"/>
              </a:rPr>
              <a:t> Mrays/sec</a:t>
            </a:r>
          </a:p>
        </p:txBody>
      </p:sp>
      <p:sp>
        <p:nvSpPr>
          <p:cNvPr id="17" name="TextBox 16">
            <a:extLst>
              <a:ext uri="{FF2B5EF4-FFF2-40B4-BE49-F238E27FC236}">
                <a16:creationId xmlns:a16="http://schemas.microsoft.com/office/drawing/2014/main" id="{F7AB2E90-E27B-1A26-BA2A-1FB8390CAC8E}"/>
              </a:ext>
            </a:extLst>
          </p:cNvPr>
          <p:cNvSpPr txBox="1"/>
          <p:nvPr/>
        </p:nvSpPr>
        <p:spPr>
          <a:xfrm>
            <a:off x="1031081" y="5928267"/>
            <a:ext cx="2871788" cy="338554"/>
          </a:xfrm>
          <a:prstGeom prst="rect">
            <a:avLst/>
          </a:prstGeom>
          <a:noFill/>
        </p:spPr>
        <p:txBody>
          <a:bodyPr wrap="square" rtlCol="0">
            <a:spAutoFit/>
          </a:bodyPr>
          <a:lstStyle/>
          <a:p>
            <a:pPr algn="ctr"/>
            <a:r>
              <a:rPr lang="en-JP" sz="1600" dirty="0">
                <a:solidFill>
                  <a:schemeClr val="bg1"/>
                </a:solidFill>
                <a:latin typeface="UD Digi Kyokasho NK-R" panose="02020400000000000000" pitchFamily="18" charset="-128"/>
                <a:ea typeface="UD Digi Kyokasho NK-R" panose="02020400000000000000" pitchFamily="18" charset="-128"/>
              </a:rPr>
              <a:t>Ours </a:t>
            </a:r>
            <a:r>
              <a:rPr lang="en-JP" sz="1600" b="1" dirty="0">
                <a:solidFill>
                  <a:schemeClr val="accent4">
                    <a:lumMod val="60000"/>
                    <a:lumOff val="40000"/>
                  </a:schemeClr>
                </a:solidFill>
                <a:latin typeface="UD Digi Kyokasho NK-R" panose="02020400000000000000" pitchFamily="18" charset="-128"/>
                <a:ea typeface="UD Digi Kyokasho NK-R" panose="02020400000000000000" pitchFamily="18" charset="-128"/>
              </a:rPr>
              <a:t>7.74</a:t>
            </a:r>
            <a:r>
              <a:rPr lang="en-JP" sz="1600" dirty="0">
                <a:solidFill>
                  <a:schemeClr val="bg1"/>
                </a:solidFill>
                <a:latin typeface="UD Digi Kyokasho NK-R" panose="02020400000000000000" pitchFamily="18" charset="-128"/>
                <a:ea typeface="UD Digi Kyokasho NK-R" panose="02020400000000000000" pitchFamily="18" charset="-128"/>
              </a:rPr>
              <a:t> Mrays/sec</a:t>
            </a:r>
          </a:p>
        </p:txBody>
      </p:sp>
      <p:sp>
        <p:nvSpPr>
          <p:cNvPr id="18" name="TextBox 17">
            <a:extLst>
              <a:ext uri="{FF2B5EF4-FFF2-40B4-BE49-F238E27FC236}">
                <a16:creationId xmlns:a16="http://schemas.microsoft.com/office/drawing/2014/main" id="{29A12ED6-3A23-DD64-610D-27453BA2EFC6}"/>
              </a:ext>
            </a:extLst>
          </p:cNvPr>
          <p:cNvSpPr txBox="1"/>
          <p:nvPr/>
        </p:nvSpPr>
        <p:spPr>
          <a:xfrm>
            <a:off x="4281487" y="2718971"/>
            <a:ext cx="3629025" cy="338554"/>
          </a:xfrm>
          <a:prstGeom prst="rect">
            <a:avLst/>
          </a:prstGeom>
          <a:noFill/>
        </p:spPr>
        <p:txBody>
          <a:bodyPr wrap="square" rtlCol="0">
            <a:spAutoFit/>
          </a:bodyPr>
          <a:lstStyle/>
          <a:p>
            <a:pPr algn="ctr"/>
            <a:r>
              <a:rPr lang="en-JP" sz="1600" dirty="0">
                <a:solidFill>
                  <a:schemeClr val="bg1"/>
                </a:solidFill>
                <a:latin typeface="UD Digi Kyokasho NK-R" panose="02020400000000000000" pitchFamily="18" charset="-128"/>
                <a:ea typeface="UD Digi Kyokasho NK-R" panose="02020400000000000000" pitchFamily="18" charset="-128"/>
              </a:rPr>
              <a:t>Pretessellation </a:t>
            </a:r>
            <a:r>
              <a:rPr lang="en-JP" sz="1600" b="1" dirty="0">
                <a:solidFill>
                  <a:srgbClr val="FFFF00"/>
                </a:solidFill>
                <a:latin typeface="UD Digi Kyokasho NK-R" panose="02020400000000000000" pitchFamily="18" charset="-128"/>
                <a:ea typeface="UD Digi Kyokasho NK-R" panose="02020400000000000000" pitchFamily="18" charset="-128"/>
              </a:rPr>
              <a:t>23.64</a:t>
            </a:r>
            <a:r>
              <a:rPr lang="en-JP" sz="1600" dirty="0">
                <a:solidFill>
                  <a:schemeClr val="bg1"/>
                </a:solidFill>
                <a:latin typeface="UD Digi Kyokasho NK-R" panose="02020400000000000000" pitchFamily="18" charset="-128"/>
                <a:ea typeface="UD Digi Kyokasho NK-R" panose="02020400000000000000" pitchFamily="18" charset="-128"/>
              </a:rPr>
              <a:t> Mrays/sec</a:t>
            </a:r>
          </a:p>
        </p:txBody>
      </p:sp>
      <p:sp>
        <p:nvSpPr>
          <p:cNvPr id="19" name="TextBox 18">
            <a:extLst>
              <a:ext uri="{FF2B5EF4-FFF2-40B4-BE49-F238E27FC236}">
                <a16:creationId xmlns:a16="http://schemas.microsoft.com/office/drawing/2014/main" id="{D32E9218-4E69-F23E-C697-249568665981}"/>
              </a:ext>
            </a:extLst>
          </p:cNvPr>
          <p:cNvSpPr txBox="1"/>
          <p:nvPr/>
        </p:nvSpPr>
        <p:spPr>
          <a:xfrm>
            <a:off x="4660106" y="5925096"/>
            <a:ext cx="2871788" cy="338554"/>
          </a:xfrm>
          <a:prstGeom prst="rect">
            <a:avLst/>
          </a:prstGeom>
          <a:noFill/>
        </p:spPr>
        <p:txBody>
          <a:bodyPr wrap="square" rtlCol="0">
            <a:spAutoFit/>
          </a:bodyPr>
          <a:lstStyle/>
          <a:p>
            <a:pPr algn="ctr"/>
            <a:r>
              <a:rPr lang="en-JP" sz="1600" dirty="0">
                <a:solidFill>
                  <a:schemeClr val="bg1"/>
                </a:solidFill>
                <a:latin typeface="UD Digi Kyokasho NK-R" panose="02020400000000000000" pitchFamily="18" charset="-128"/>
                <a:ea typeface="UD Digi Kyokasho NK-R" panose="02020400000000000000" pitchFamily="18" charset="-128"/>
              </a:rPr>
              <a:t>Ours </a:t>
            </a:r>
            <a:r>
              <a:rPr lang="en-JP" sz="1600" dirty="0">
                <a:solidFill>
                  <a:schemeClr val="accent4">
                    <a:lumMod val="60000"/>
                    <a:lumOff val="40000"/>
                  </a:schemeClr>
                </a:solidFill>
                <a:latin typeface="UD Digi Kyokasho NK-R" panose="02020400000000000000" pitchFamily="18" charset="-128"/>
                <a:ea typeface="UD Digi Kyokasho NK-R" panose="02020400000000000000" pitchFamily="18" charset="-128"/>
              </a:rPr>
              <a:t>5.0</a:t>
            </a:r>
            <a:r>
              <a:rPr lang="en-JP" sz="1600" dirty="0">
                <a:solidFill>
                  <a:schemeClr val="bg1"/>
                </a:solidFill>
                <a:latin typeface="UD Digi Kyokasho NK-R" panose="02020400000000000000" pitchFamily="18" charset="-128"/>
                <a:ea typeface="UD Digi Kyokasho NK-R" panose="02020400000000000000" pitchFamily="18" charset="-128"/>
              </a:rPr>
              <a:t> Mrays/sec</a:t>
            </a:r>
          </a:p>
        </p:txBody>
      </p:sp>
      <p:sp>
        <p:nvSpPr>
          <p:cNvPr id="20" name="TextBox 19">
            <a:extLst>
              <a:ext uri="{FF2B5EF4-FFF2-40B4-BE49-F238E27FC236}">
                <a16:creationId xmlns:a16="http://schemas.microsoft.com/office/drawing/2014/main" id="{C3BF42A5-467C-5B74-7A30-A2204C20A985}"/>
              </a:ext>
            </a:extLst>
          </p:cNvPr>
          <p:cNvSpPr txBox="1"/>
          <p:nvPr/>
        </p:nvSpPr>
        <p:spPr>
          <a:xfrm>
            <a:off x="7910512" y="2718971"/>
            <a:ext cx="3629025" cy="338554"/>
          </a:xfrm>
          <a:prstGeom prst="rect">
            <a:avLst/>
          </a:prstGeom>
          <a:noFill/>
        </p:spPr>
        <p:txBody>
          <a:bodyPr wrap="square" rtlCol="0">
            <a:spAutoFit/>
          </a:bodyPr>
          <a:lstStyle/>
          <a:p>
            <a:pPr algn="ctr"/>
            <a:r>
              <a:rPr lang="en-JP" sz="1600" dirty="0">
                <a:solidFill>
                  <a:schemeClr val="bg1"/>
                </a:solidFill>
                <a:latin typeface="UD Digi Kyokasho NK-R" panose="02020400000000000000" pitchFamily="18" charset="-128"/>
                <a:ea typeface="UD Digi Kyokasho NK-R" panose="02020400000000000000" pitchFamily="18" charset="-128"/>
              </a:rPr>
              <a:t>Pretessellation </a:t>
            </a:r>
            <a:r>
              <a:rPr lang="en-JP" sz="1600" dirty="0">
                <a:solidFill>
                  <a:schemeClr val="accent4">
                    <a:lumMod val="60000"/>
                    <a:lumOff val="40000"/>
                  </a:schemeClr>
                </a:solidFill>
                <a:latin typeface="UD Digi Kyokasho NK-R" panose="02020400000000000000" pitchFamily="18" charset="-128"/>
                <a:ea typeface="UD Digi Kyokasho NK-R" panose="02020400000000000000" pitchFamily="18" charset="-128"/>
              </a:rPr>
              <a:t>0.49</a:t>
            </a:r>
            <a:r>
              <a:rPr lang="en-JP" sz="1600" dirty="0">
                <a:solidFill>
                  <a:schemeClr val="bg1"/>
                </a:solidFill>
                <a:latin typeface="UD Digi Kyokasho NK-R" panose="02020400000000000000" pitchFamily="18" charset="-128"/>
                <a:ea typeface="UD Digi Kyokasho NK-R" panose="02020400000000000000" pitchFamily="18" charset="-128"/>
              </a:rPr>
              <a:t> Mrays/sec</a:t>
            </a:r>
          </a:p>
        </p:txBody>
      </p:sp>
      <p:sp>
        <p:nvSpPr>
          <p:cNvPr id="21" name="TextBox 20">
            <a:extLst>
              <a:ext uri="{FF2B5EF4-FFF2-40B4-BE49-F238E27FC236}">
                <a16:creationId xmlns:a16="http://schemas.microsoft.com/office/drawing/2014/main" id="{031CB122-0935-DF60-C4CA-588768DE5475}"/>
              </a:ext>
            </a:extLst>
          </p:cNvPr>
          <p:cNvSpPr txBox="1"/>
          <p:nvPr/>
        </p:nvSpPr>
        <p:spPr>
          <a:xfrm>
            <a:off x="8289131" y="5925096"/>
            <a:ext cx="2871788" cy="338554"/>
          </a:xfrm>
          <a:prstGeom prst="rect">
            <a:avLst/>
          </a:prstGeom>
          <a:noFill/>
        </p:spPr>
        <p:txBody>
          <a:bodyPr wrap="square" rtlCol="0">
            <a:spAutoFit/>
          </a:bodyPr>
          <a:lstStyle/>
          <a:p>
            <a:pPr algn="ctr"/>
            <a:r>
              <a:rPr lang="en-JP" sz="1600" dirty="0">
                <a:solidFill>
                  <a:schemeClr val="bg1"/>
                </a:solidFill>
                <a:latin typeface="UD Digi Kyokasho NK-R" panose="02020400000000000000" pitchFamily="18" charset="-128"/>
                <a:ea typeface="UD Digi Kyokasho NK-R" panose="02020400000000000000" pitchFamily="18" charset="-128"/>
              </a:rPr>
              <a:t>Ours </a:t>
            </a:r>
            <a:r>
              <a:rPr lang="en-JP" sz="1600" b="1" dirty="0">
                <a:solidFill>
                  <a:srgbClr val="FFFF00"/>
                </a:solidFill>
                <a:latin typeface="UD Digi Kyokasho NK-R" panose="02020400000000000000" pitchFamily="18" charset="-128"/>
                <a:ea typeface="UD Digi Kyokasho NK-R" panose="02020400000000000000" pitchFamily="18" charset="-128"/>
              </a:rPr>
              <a:t>1.09</a:t>
            </a:r>
            <a:r>
              <a:rPr lang="en-JP" sz="1600" dirty="0">
                <a:solidFill>
                  <a:schemeClr val="bg1"/>
                </a:solidFill>
                <a:latin typeface="UD Digi Kyokasho NK-R" panose="02020400000000000000" pitchFamily="18" charset="-128"/>
                <a:ea typeface="UD Digi Kyokasho NK-R" panose="02020400000000000000" pitchFamily="18" charset="-128"/>
              </a:rPr>
              <a:t> Mrays/sec</a:t>
            </a:r>
          </a:p>
        </p:txBody>
      </p:sp>
    </p:spTree>
    <p:extLst>
      <p:ext uri="{BB962C8B-B14F-4D97-AF65-F5344CB8AC3E}">
        <p14:creationId xmlns:p14="http://schemas.microsoft.com/office/powerpoint/2010/main" val="981038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E63-BB89-0CB0-2AFA-3944E6BD962D}"/>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Results - Shell Mapping</a:t>
            </a:r>
          </a:p>
        </p:txBody>
      </p:sp>
      <p:pic>
        <p:nvPicPr>
          <p:cNvPr id="7" name="Content Placeholder 6" descr="A colorful spiky object&#10;&#10;Description automatically generated">
            <a:extLst>
              <a:ext uri="{FF2B5EF4-FFF2-40B4-BE49-F238E27FC236}">
                <a16:creationId xmlns:a16="http://schemas.microsoft.com/office/drawing/2014/main" id="{66FDA366-B531-2B8F-2101-BFCABD41C0F8}"/>
              </a:ext>
            </a:extLst>
          </p:cNvPr>
          <p:cNvPicPr>
            <a:picLocks noGrp="1" noChangeAspect="1"/>
          </p:cNvPicPr>
          <p:nvPr>
            <p:ph sz="half" idx="1"/>
          </p:nvPr>
        </p:nvPicPr>
        <p:blipFill>
          <a:blip r:embed="rId3"/>
          <a:stretch>
            <a:fillRect/>
          </a:stretch>
        </p:blipFill>
        <p:spPr>
          <a:xfrm>
            <a:off x="1031081" y="3057525"/>
            <a:ext cx="2871788" cy="2871788"/>
          </a:xfrm>
        </p:spPr>
      </p:pic>
      <p:pic>
        <p:nvPicPr>
          <p:cNvPr id="9" name="Content Placeholder 8" descr="A rainbow colored spiral object&#10;&#10;Description automatically generated">
            <a:extLst>
              <a:ext uri="{FF2B5EF4-FFF2-40B4-BE49-F238E27FC236}">
                <a16:creationId xmlns:a16="http://schemas.microsoft.com/office/drawing/2014/main" id="{C68E5623-7DAE-F087-9346-0DBAA17D6664}"/>
              </a:ext>
            </a:extLst>
          </p:cNvPr>
          <p:cNvPicPr>
            <a:picLocks noGrp="1" noChangeAspect="1"/>
          </p:cNvPicPr>
          <p:nvPr>
            <p:ph sz="half" idx="2"/>
          </p:nvPr>
        </p:nvPicPr>
        <p:blipFill>
          <a:blip r:embed="rId4"/>
          <a:stretch>
            <a:fillRect/>
          </a:stretch>
        </p:blipFill>
        <p:spPr>
          <a:xfrm>
            <a:off x="4660106" y="3057525"/>
            <a:ext cx="2871788" cy="2871788"/>
          </a:xfrm>
        </p:spPr>
      </p:pic>
      <p:pic>
        <p:nvPicPr>
          <p:cNvPr id="11" name="Content Placeholder 10" descr="A colorful ruffles on a white background&#10;&#10;Description automatically generated">
            <a:extLst>
              <a:ext uri="{FF2B5EF4-FFF2-40B4-BE49-F238E27FC236}">
                <a16:creationId xmlns:a16="http://schemas.microsoft.com/office/drawing/2014/main" id="{12BBA04D-45A4-635B-A4C3-7428E8B06240}"/>
              </a:ext>
            </a:extLst>
          </p:cNvPr>
          <p:cNvPicPr>
            <a:picLocks noGrp="1" noChangeAspect="1"/>
          </p:cNvPicPr>
          <p:nvPr>
            <p:ph sz="half" idx="10"/>
          </p:nvPr>
        </p:nvPicPr>
        <p:blipFill>
          <a:blip r:embed="rId5"/>
          <a:stretch>
            <a:fillRect/>
          </a:stretch>
        </p:blipFill>
        <p:spPr>
          <a:xfrm>
            <a:off x="8289131" y="3057525"/>
            <a:ext cx="2871788" cy="2871788"/>
          </a:xfrm>
        </p:spPr>
      </p:pic>
      <p:sp>
        <p:nvSpPr>
          <p:cNvPr id="12" name="TextBox 11">
            <a:extLst>
              <a:ext uri="{FF2B5EF4-FFF2-40B4-BE49-F238E27FC236}">
                <a16:creationId xmlns:a16="http://schemas.microsoft.com/office/drawing/2014/main" id="{54357A1E-A538-9728-3148-34DFC9321BD8}"/>
              </a:ext>
            </a:extLst>
          </p:cNvPr>
          <p:cNvSpPr txBox="1"/>
          <p:nvPr/>
        </p:nvSpPr>
        <p:spPr>
          <a:xfrm>
            <a:off x="1031081" y="5929313"/>
            <a:ext cx="2871788" cy="338554"/>
          </a:xfrm>
          <a:prstGeom prst="rect">
            <a:avLst/>
          </a:prstGeom>
          <a:noFill/>
        </p:spPr>
        <p:txBody>
          <a:bodyPr wrap="square" rtlCol="0">
            <a:spAutoFit/>
          </a:bodyPr>
          <a:lstStyle/>
          <a:p>
            <a:pPr algn="ctr"/>
            <a:r>
              <a:rPr lang="en-JP" sz="1600" b="1" dirty="0">
                <a:solidFill>
                  <a:srgbClr val="FFFF00"/>
                </a:solidFill>
                <a:latin typeface="UD Digi Kyokasho NK-R" panose="02020400000000000000" pitchFamily="18" charset="-128"/>
                <a:ea typeface="UD Digi Kyokasho NK-R" panose="02020400000000000000" pitchFamily="18" charset="-128"/>
              </a:rPr>
              <a:t>1.0</a:t>
            </a:r>
            <a:r>
              <a:rPr lang="en-JP" sz="1600" dirty="0">
                <a:solidFill>
                  <a:schemeClr val="bg1"/>
                </a:solidFill>
                <a:latin typeface="UD Digi Kyokasho NK-R" panose="02020400000000000000" pitchFamily="18" charset="-128"/>
                <a:ea typeface="UD Digi Kyokasho NK-R" panose="02020400000000000000" pitchFamily="18" charset="-128"/>
              </a:rPr>
              <a:t> Mrays/sec</a:t>
            </a:r>
          </a:p>
        </p:txBody>
      </p:sp>
      <p:sp>
        <p:nvSpPr>
          <p:cNvPr id="13" name="TextBox 12">
            <a:extLst>
              <a:ext uri="{FF2B5EF4-FFF2-40B4-BE49-F238E27FC236}">
                <a16:creationId xmlns:a16="http://schemas.microsoft.com/office/drawing/2014/main" id="{CEFFEEDA-335F-A7EE-7B72-70770FF5348E}"/>
              </a:ext>
            </a:extLst>
          </p:cNvPr>
          <p:cNvSpPr txBox="1"/>
          <p:nvPr/>
        </p:nvSpPr>
        <p:spPr>
          <a:xfrm>
            <a:off x="4660106" y="5929313"/>
            <a:ext cx="2871788" cy="338554"/>
          </a:xfrm>
          <a:prstGeom prst="rect">
            <a:avLst/>
          </a:prstGeom>
          <a:noFill/>
        </p:spPr>
        <p:txBody>
          <a:bodyPr wrap="square" rtlCol="0">
            <a:spAutoFit/>
          </a:bodyPr>
          <a:lstStyle/>
          <a:p>
            <a:pPr algn="ctr"/>
            <a:r>
              <a:rPr lang="en-JP" sz="1600" b="1" dirty="0">
                <a:solidFill>
                  <a:srgbClr val="FFFF00"/>
                </a:solidFill>
                <a:latin typeface="UD Digi Kyokasho NK-R" panose="02020400000000000000" pitchFamily="18" charset="-128"/>
                <a:ea typeface="UD Digi Kyokasho NK-R" panose="02020400000000000000" pitchFamily="18" charset="-128"/>
              </a:rPr>
              <a:t>2.11</a:t>
            </a:r>
            <a:r>
              <a:rPr lang="en-JP" sz="1600" dirty="0">
                <a:solidFill>
                  <a:srgbClr val="FFFF00"/>
                </a:solidFill>
                <a:latin typeface="UD Digi Kyokasho NK-R" panose="02020400000000000000" pitchFamily="18" charset="-128"/>
                <a:ea typeface="UD Digi Kyokasho NK-R" panose="02020400000000000000" pitchFamily="18" charset="-128"/>
              </a:rPr>
              <a:t> </a:t>
            </a:r>
            <a:r>
              <a:rPr lang="en-JP" sz="1600" dirty="0">
                <a:solidFill>
                  <a:schemeClr val="bg1"/>
                </a:solidFill>
                <a:latin typeface="UD Digi Kyokasho NK-R" panose="02020400000000000000" pitchFamily="18" charset="-128"/>
                <a:ea typeface="UD Digi Kyokasho NK-R" panose="02020400000000000000" pitchFamily="18" charset="-128"/>
              </a:rPr>
              <a:t>Mrays/sec</a:t>
            </a:r>
          </a:p>
        </p:txBody>
      </p:sp>
      <p:sp>
        <p:nvSpPr>
          <p:cNvPr id="14" name="TextBox 13">
            <a:extLst>
              <a:ext uri="{FF2B5EF4-FFF2-40B4-BE49-F238E27FC236}">
                <a16:creationId xmlns:a16="http://schemas.microsoft.com/office/drawing/2014/main" id="{DBB0A53C-2440-300D-B6EB-318D1B7C49D3}"/>
              </a:ext>
            </a:extLst>
          </p:cNvPr>
          <p:cNvSpPr txBox="1"/>
          <p:nvPr/>
        </p:nvSpPr>
        <p:spPr>
          <a:xfrm>
            <a:off x="8289131" y="5929313"/>
            <a:ext cx="2871788" cy="338554"/>
          </a:xfrm>
          <a:prstGeom prst="rect">
            <a:avLst/>
          </a:prstGeom>
          <a:noFill/>
        </p:spPr>
        <p:txBody>
          <a:bodyPr wrap="square" rtlCol="0">
            <a:spAutoFit/>
          </a:bodyPr>
          <a:lstStyle/>
          <a:p>
            <a:pPr algn="ctr"/>
            <a:r>
              <a:rPr lang="en-JP" sz="1600" b="1" dirty="0">
                <a:solidFill>
                  <a:srgbClr val="FFFF00"/>
                </a:solidFill>
                <a:latin typeface="UD Digi Kyokasho NK-R" panose="02020400000000000000" pitchFamily="18" charset="-128"/>
                <a:ea typeface="UD Digi Kyokasho NK-R" panose="02020400000000000000" pitchFamily="18" charset="-128"/>
              </a:rPr>
              <a:t>2.06</a:t>
            </a:r>
            <a:r>
              <a:rPr lang="en-JP" sz="1600" dirty="0">
                <a:solidFill>
                  <a:schemeClr val="bg1"/>
                </a:solidFill>
                <a:latin typeface="UD Digi Kyokasho NK-R" panose="02020400000000000000" pitchFamily="18" charset="-128"/>
                <a:ea typeface="UD Digi Kyokasho NK-R" panose="02020400000000000000" pitchFamily="18" charset="-128"/>
              </a:rPr>
              <a:t> Mrays/sec</a:t>
            </a:r>
          </a:p>
        </p:txBody>
      </p:sp>
      <p:pic>
        <p:nvPicPr>
          <p:cNvPr id="6" name="Picture 5" descr="A pink feather on a black square&#10;&#10;Description automatically generated">
            <a:extLst>
              <a:ext uri="{FF2B5EF4-FFF2-40B4-BE49-F238E27FC236}">
                <a16:creationId xmlns:a16="http://schemas.microsoft.com/office/drawing/2014/main" id="{A826B4C2-78FB-44FE-5E9E-EB031A82620D}"/>
              </a:ext>
            </a:extLst>
          </p:cNvPr>
          <p:cNvPicPr>
            <a:picLocks noChangeAspect="1"/>
          </p:cNvPicPr>
          <p:nvPr/>
        </p:nvPicPr>
        <p:blipFill>
          <a:blip r:embed="rId6"/>
          <a:stretch>
            <a:fillRect/>
          </a:stretch>
        </p:blipFill>
        <p:spPr>
          <a:xfrm>
            <a:off x="3406345" y="5223447"/>
            <a:ext cx="1085443" cy="1085443"/>
          </a:xfrm>
          <a:prstGeom prst="rect">
            <a:avLst/>
          </a:prstGeom>
          <a:ln w="38100">
            <a:solidFill>
              <a:schemeClr val="tx1"/>
            </a:solidFill>
          </a:ln>
        </p:spPr>
      </p:pic>
      <p:pic>
        <p:nvPicPr>
          <p:cNvPr id="10" name="Picture 9" descr="A pink spiraled object&#10;&#10;Description automatically generated with medium confidence">
            <a:extLst>
              <a:ext uri="{FF2B5EF4-FFF2-40B4-BE49-F238E27FC236}">
                <a16:creationId xmlns:a16="http://schemas.microsoft.com/office/drawing/2014/main" id="{CD2BECA9-78B6-5656-12B7-7E7E254B3B5B}"/>
              </a:ext>
            </a:extLst>
          </p:cNvPr>
          <p:cNvPicPr>
            <a:picLocks noChangeAspect="1"/>
          </p:cNvPicPr>
          <p:nvPr/>
        </p:nvPicPr>
        <p:blipFill>
          <a:blip r:embed="rId7"/>
          <a:stretch>
            <a:fillRect/>
          </a:stretch>
        </p:blipFill>
        <p:spPr>
          <a:xfrm>
            <a:off x="10615554" y="5223124"/>
            <a:ext cx="1085442" cy="1085442"/>
          </a:xfrm>
          <a:prstGeom prst="rect">
            <a:avLst/>
          </a:prstGeom>
          <a:ln w="38100">
            <a:solidFill>
              <a:schemeClr val="tx1"/>
            </a:solidFill>
          </a:ln>
        </p:spPr>
      </p:pic>
      <p:pic>
        <p:nvPicPr>
          <p:cNvPr id="16" name="Picture 15" descr="A pink paper cup on a black square&#10;&#10;Description automatically generated">
            <a:extLst>
              <a:ext uri="{FF2B5EF4-FFF2-40B4-BE49-F238E27FC236}">
                <a16:creationId xmlns:a16="http://schemas.microsoft.com/office/drawing/2014/main" id="{6D9CC762-7FA1-BAE3-78CD-3237E0E290A4}"/>
              </a:ext>
            </a:extLst>
          </p:cNvPr>
          <p:cNvPicPr>
            <a:picLocks noChangeAspect="1"/>
          </p:cNvPicPr>
          <p:nvPr/>
        </p:nvPicPr>
        <p:blipFill>
          <a:blip r:embed="rId8"/>
          <a:stretch>
            <a:fillRect/>
          </a:stretch>
        </p:blipFill>
        <p:spPr>
          <a:xfrm>
            <a:off x="7036093" y="5223124"/>
            <a:ext cx="1085442" cy="1085442"/>
          </a:xfrm>
          <a:prstGeom prst="rect">
            <a:avLst/>
          </a:prstGeom>
          <a:ln w="38100">
            <a:solidFill>
              <a:schemeClr val="tx1"/>
            </a:solidFill>
          </a:ln>
        </p:spPr>
      </p:pic>
    </p:spTree>
    <p:extLst>
      <p:ext uri="{BB962C8B-B14F-4D97-AF65-F5344CB8AC3E}">
        <p14:creationId xmlns:p14="http://schemas.microsoft.com/office/powerpoint/2010/main" val="3680698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E63-BB89-0CB0-2AFA-3944E6BD962D}"/>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Self Intersection</a:t>
            </a:r>
          </a:p>
        </p:txBody>
      </p:sp>
      <p:pic>
        <p:nvPicPr>
          <p:cNvPr id="7" name="Content Placeholder 6" descr="A blue and pink sphere in a box&#10;&#10;Description automatically generated">
            <a:extLst>
              <a:ext uri="{FF2B5EF4-FFF2-40B4-BE49-F238E27FC236}">
                <a16:creationId xmlns:a16="http://schemas.microsoft.com/office/drawing/2014/main" id="{2932B85C-BE0A-6A79-6B3A-EA70A4F76AE9}"/>
              </a:ext>
            </a:extLst>
          </p:cNvPr>
          <p:cNvPicPr>
            <a:picLocks noGrp="1" noChangeAspect="1"/>
          </p:cNvPicPr>
          <p:nvPr>
            <p:ph sz="half" idx="1"/>
          </p:nvPr>
        </p:nvPicPr>
        <p:blipFill>
          <a:blip r:embed="rId3"/>
          <a:stretch>
            <a:fillRect/>
          </a:stretch>
        </p:blipFill>
        <p:spPr>
          <a:xfrm>
            <a:off x="1031081" y="3057525"/>
            <a:ext cx="2871788" cy="2871788"/>
          </a:xfrm>
        </p:spPr>
      </p:pic>
      <p:pic>
        <p:nvPicPr>
          <p:cNvPr id="9" name="Content Placeholder 8" descr="A blue and pink hourglass&#10;&#10;Description automatically generated">
            <a:extLst>
              <a:ext uri="{FF2B5EF4-FFF2-40B4-BE49-F238E27FC236}">
                <a16:creationId xmlns:a16="http://schemas.microsoft.com/office/drawing/2014/main" id="{20B5A06C-F057-8941-F7FA-1BBBC3E6376B}"/>
              </a:ext>
            </a:extLst>
          </p:cNvPr>
          <p:cNvPicPr>
            <a:picLocks noGrp="1" noChangeAspect="1"/>
          </p:cNvPicPr>
          <p:nvPr>
            <p:ph sz="half" idx="2"/>
          </p:nvPr>
        </p:nvPicPr>
        <p:blipFill>
          <a:blip r:embed="rId4"/>
          <a:stretch>
            <a:fillRect/>
          </a:stretch>
        </p:blipFill>
        <p:spPr>
          <a:xfrm>
            <a:off x="4660106" y="3057525"/>
            <a:ext cx="2871788" cy="2871788"/>
          </a:xfrm>
        </p:spPr>
      </p:pic>
      <p:pic>
        <p:nvPicPr>
          <p:cNvPr id="11" name="Content Placeholder 10" descr="A blue and pink triangle shaped object&#10;&#10;Description automatically generated">
            <a:extLst>
              <a:ext uri="{FF2B5EF4-FFF2-40B4-BE49-F238E27FC236}">
                <a16:creationId xmlns:a16="http://schemas.microsoft.com/office/drawing/2014/main" id="{B8D5A3F8-2F7C-F2D5-955E-BA90F0996DC0}"/>
              </a:ext>
            </a:extLst>
          </p:cNvPr>
          <p:cNvPicPr>
            <a:picLocks noGrp="1" noChangeAspect="1"/>
          </p:cNvPicPr>
          <p:nvPr>
            <p:ph sz="half" idx="10"/>
          </p:nvPr>
        </p:nvPicPr>
        <p:blipFill>
          <a:blip r:embed="rId5"/>
          <a:stretch>
            <a:fillRect/>
          </a:stretch>
        </p:blipFill>
        <p:spPr>
          <a:xfrm>
            <a:off x="8289131" y="3057525"/>
            <a:ext cx="2871788" cy="2871788"/>
          </a:xfrm>
        </p:spPr>
      </p:pic>
    </p:spTree>
    <p:extLst>
      <p:ext uri="{BB962C8B-B14F-4D97-AF65-F5344CB8AC3E}">
        <p14:creationId xmlns:p14="http://schemas.microsoft.com/office/powerpoint/2010/main" val="2155054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E63-BB89-0CB0-2AFA-3944E6BD962D}"/>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Limitations - Precision Issues</a:t>
            </a:r>
            <a:endParaRPr lang="en-US" dirty="0"/>
          </a:p>
        </p:txBody>
      </p:sp>
      <p:pic>
        <p:nvPicPr>
          <p:cNvPr id="7" name="Content Placeholder 6" descr="A circular object with numbers and letters&#10;&#10;Description automatically generated">
            <a:extLst>
              <a:ext uri="{FF2B5EF4-FFF2-40B4-BE49-F238E27FC236}">
                <a16:creationId xmlns:a16="http://schemas.microsoft.com/office/drawing/2014/main" id="{EB3A5DDB-45E4-C859-D0B5-D701C6F883E8}"/>
              </a:ext>
            </a:extLst>
          </p:cNvPr>
          <p:cNvPicPr>
            <a:picLocks noGrp="1" noChangeAspect="1"/>
          </p:cNvPicPr>
          <p:nvPr>
            <p:ph sz="half" idx="1"/>
          </p:nvPr>
        </p:nvPicPr>
        <p:blipFill>
          <a:blip r:embed="rId3"/>
          <a:stretch>
            <a:fillRect/>
          </a:stretch>
        </p:blipFill>
        <p:spPr>
          <a:xfrm>
            <a:off x="1031081" y="3057525"/>
            <a:ext cx="2871788" cy="2871788"/>
          </a:xfrm>
        </p:spPr>
      </p:pic>
      <p:pic>
        <p:nvPicPr>
          <p:cNvPr id="9" name="Content Placeholder 8">
            <a:extLst>
              <a:ext uri="{FF2B5EF4-FFF2-40B4-BE49-F238E27FC236}">
                <a16:creationId xmlns:a16="http://schemas.microsoft.com/office/drawing/2014/main" id="{8BBA6825-1692-0967-3FC6-9A121EA63784}"/>
              </a:ext>
            </a:extLst>
          </p:cNvPr>
          <p:cNvPicPr>
            <a:picLocks noGrp="1" noChangeAspect="1"/>
          </p:cNvPicPr>
          <p:nvPr>
            <p:ph sz="half" idx="2"/>
          </p:nvPr>
        </p:nvPicPr>
        <p:blipFill>
          <a:blip r:embed="rId4"/>
          <a:stretch>
            <a:fillRect/>
          </a:stretch>
        </p:blipFill>
        <p:spPr>
          <a:xfrm>
            <a:off x="4660106" y="3057525"/>
            <a:ext cx="2871788" cy="2871788"/>
          </a:xfrm>
        </p:spPr>
      </p:pic>
      <p:pic>
        <p:nvPicPr>
          <p:cNvPr id="11" name="Content Placeholder 10" descr="A circular object with letters and numbers&#10;&#10;Description automatically generated">
            <a:extLst>
              <a:ext uri="{FF2B5EF4-FFF2-40B4-BE49-F238E27FC236}">
                <a16:creationId xmlns:a16="http://schemas.microsoft.com/office/drawing/2014/main" id="{93EB5E43-A074-BB81-57C0-0D2E4B5A0B63}"/>
              </a:ext>
            </a:extLst>
          </p:cNvPr>
          <p:cNvPicPr>
            <a:picLocks noGrp="1" noChangeAspect="1"/>
          </p:cNvPicPr>
          <p:nvPr>
            <p:ph sz="half" idx="10"/>
          </p:nvPr>
        </p:nvPicPr>
        <p:blipFill>
          <a:blip r:embed="rId5"/>
          <a:stretch>
            <a:fillRect/>
          </a:stretch>
        </p:blipFill>
        <p:spPr>
          <a:xfrm>
            <a:off x="8289131" y="3057525"/>
            <a:ext cx="2871788" cy="2871788"/>
          </a:xfrm>
        </p:spPr>
      </p:pic>
      <p:sp>
        <p:nvSpPr>
          <p:cNvPr id="13" name="TextBox 12">
            <a:extLst>
              <a:ext uri="{FF2B5EF4-FFF2-40B4-BE49-F238E27FC236}">
                <a16:creationId xmlns:a16="http://schemas.microsoft.com/office/drawing/2014/main" id="{E73A68ED-C86D-E678-8DFD-89CD7A2BA761}"/>
              </a:ext>
            </a:extLst>
          </p:cNvPr>
          <p:cNvSpPr txBox="1"/>
          <p:nvPr/>
        </p:nvSpPr>
        <p:spPr>
          <a:xfrm>
            <a:off x="4660106" y="5929313"/>
            <a:ext cx="2871788" cy="338554"/>
          </a:xfrm>
          <a:prstGeom prst="rect">
            <a:avLst/>
          </a:prstGeom>
          <a:noFill/>
        </p:spPr>
        <p:txBody>
          <a:bodyPr wrap="square" rtlCol="0">
            <a:spAutoFit/>
          </a:bodyPr>
          <a:lstStyle/>
          <a:p>
            <a:pPr algn="ctr"/>
            <a:r>
              <a:rPr lang="en-JP" sz="1600" dirty="0">
                <a:solidFill>
                  <a:schemeClr val="bg1"/>
                </a:solidFill>
                <a:latin typeface="UD Digi Kyokasho NK-R" panose="02020400000000000000" pitchFamily="18" charset="-128"/>
                <a:ea typeface="UD Digi Kyokasho NK-R" panose="02020400000000000000" pitchFamily="18" charset="-128"/>
              </a:rPr>
              <a:t>Single precision</a:t>
            </a:r>
          </a:p>
        </p:txBody>
      </p:sp>
      <p:sp>
        <p:nvSpPr>
          <p:cNvPr id="14" name="TextBox 13">
            <a:extLst>
              <a:ext uri="{FF2B5EF4-FFF2-40B4-BE49-F238E27FC236}">
                <a16:creationId xmlns:a16="http://schemas.microsoft.com/office/drawing/2014/main" id="{1C4DC6B9-E96B-3D11-FBA2-53DD2AE804E0}"/>
              </a:ext>
            </a:extLst>
          </p:cNvPr>
          <p:cNvSpPr txBox="1"/>
          <p:nvPr/>
        </p:nvSpPr>
        <p:spPr>
          <a:xfrm>
            <a:off x="8289131" y="5929313"/>
            <a:ext cx="2871788" cy="338554"/>
          </a:xfrm>
          <a:prstGeom prst="rect">
            <a:avLst/>
          </a:prstGeom>
          <a:noFill/>
        </p:spPr>
        <p:txBody>
          <a:bodyPr wrap="square" rtlCol="0">
            <a:spAutoFit/>
          </a:bodyPr>
          <a:lstStyle/>
          <a:p>
            <a:pPr algn="ctr"/>
            <a:r>
              <a:rPr lang="en-JP" sz="1600" b="1" dirty="0">
                <a:solidFill>
                  <a:schemeClr val="bg1"/>
                </a:solidFill>
                <a:latin typeface="UD Digi Kyokasho NK-R" panose="02020400000000000000" pitchFamily="18" charset="-128"/>
                <a:ea typeface="UD Digi Kyokasho NK-R" panose="02020400000000000000" pitchFamily="18" charset="-128"/>
              </a:rPr>
              <a:t>Double precision</a:t>
            </a:r>
            <a:endParaRPr lang="en-JP" sz="1600" dirty="0">
              <a:solidFill>
                <a:schemeClr val="bg1"/>
              </a:solidFill>
              <a:latin typeface="UD Digi Kyokasho NK-R" panose="02020400000000000000" pitchFamily="18" charset="-128"/>
              <a:ea typeface="UD Digi Kyokasho NK-R" panose="02020400000000000000" pitchFamily="18" charset="-128"/>
            </a:endParaRPr>
          </a:p>
        </p:txBody>
      </p:sp>
      <p:pic>
        <p:nvPicPr>
          <p:cNvPr id="16" name="Picture 15" descr="A close-up of a diamond plate&#10;&#10;Description automatically generated">
            <a:extLst>
              <a:ext uri="{FF2B5EF4-FFF2-40B4-BE49-F238E27FC236}">
                <a16:creationId xmlns:a16="http://schemas.microsoft.com/office/drawing/2014/main" id="{FF8AD1CF-435B-BC00-1292-759025625116}"/>
              </a:ext>
            </a:extLst>
          </p:cNvPr>
          <p:cNvPicPr>
            <a:picLocks noChangeAspect="1"/>
          </p:cNvPicPr>
          <p:nvPr/>
        </p:nvPicPr>
        <p:blipFill>
          <a:blip r:embed="rId6"/>
          <a:stretch>
            <a:fillRect/>
          </a:stretch>
        </p:blipFill>
        <p:spPr>
          <a:xfrm>
            <a:off x="3397084" y="5223447"/>
            <a:ext cx="1090864" cy="1090864"/>
          </a:xfrm>
          <a:prstGeom prst="rect">
            <a:avLst/>
          </a:prstGeom>
          <a:ln w="38100">
            <a:solidFill>
              <a:schemeClr val="tx1"/>
            </a:solidFill>
          </a:ln>
        </p:spPr>
      </p:pic>
    </p:spTree>
    <p:extLst>
      <p:ext uri="{BB962C8B-B14F-4D97-AF65-F5344CB8AC3E}">
        <p14:creationId xmlns:p14="http://schemas.microsoft.com/office/powerpoint/2010/main" val="3589684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ur">
            <a:hlinkClick r:id="" action="ppaction://media"/>
            <a:extLst>
              <a:ext uri="{FF2B5EF4-FFF2-40B4-BE49-F238E27FC236}">
                <a16:creationId xmlns:a16="http://schemas.microsoft.com/office/drawing/2014/main" id="{2DFD2EFE-F79E-AFB9-09D0-2FE224DB66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161506" y="3057525"/>
            <a:ext cx="5105400" cy="2871788"/>
          </a:xfrm>
        </p:spPr>
      </p:pic>
      <p:sp>
        <p:nvSpPr>
          <p:cNvPr id="6" name="Title 5">
            <a:extLst>
              <a:ext uri="{FF2B5EF4-FFF2-40B4-BE49-F238E27FC236}">
                <a16:creationId xmlns:a16="http://schemas.microsoft.com/office/drawing/2014/main" id="{FD37EE71-8E0D-DCC8-488B-0A732A6E8233}"/>
              </a:ext>
            </a:extLst>
          </p:cNvPr>
          <p:cNvSpPr>
            <a:spLocks noGrp="1"/>
          </p:cNvSpPr>
          <p:nvPr>
            <p:ph type="title"/>
          </p:nvPr>
        </p:nvSpPr>
        <p:spPr/>
        <p:txBody>
          <a:bodyPr anchor="ctr"/>
          <a:lstStyle/>
          <a:p>
            <a:r>
              <a:rPr lang="en-JP" dirty="0">
                <a:latin typeface="UD Digi Kyokasho NK-R" panose="02020400000000000000" pitchFamily="18" charset="-128"/>
                <a:ea typeface="UD Digi Kyokasho NK-R" panose="02020400000000000000" pitchFamily="18" charset="-128"/>
              </a:rPr>
              <a:t>Limitations </a:t>
            </a:r>
            <a:r>
              <a:rPr lang="en-US" dirty="0">
                <a:latin typeface="UD Digi Kyokasho NK-R" panose="02020400000000000000" pitchFamily="18" charset="-128"/>
                <a:ea typeface="UD Digi Kyokasho NK-R" panose="02020400000000000000" pitchFamily="18" charset="-128"/>
              </a:rPr>
              <a:t>-</a:t>
            </a:r>
            <a:r>
              <a:rPr lang="en-JP" dirty="0">
                <a:latin typeface="UD Digi Kyokasho NK-R" panose="02020400000000000000" pitchFamily="18" charset="-128"/>
                <a:ea typeface="UD Digi Kyokasho NK-R" panose="02020400000000000000" pitchFamily="18" charset="-128"/>
              </a:rPr>
              <a:t> Vector Displacement Mapping</a:t>
            </a:r>
          </a:p>
        </p:txBody>
      </p:sp>
    </p:spTree>
    <p:extLst>
      <p:ext uri="{BB962C8B-B14F-4D97-AF65-F5344CB8AC3E}">
        <p14:creationId xmlns:p14="http://schemas.microsoft.com/office/powerpoint/2010/main" val="228913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Conclusion</a:t>
            </a:r>
          </a:p>
        </p:txBody>
      </p:sp>
      <p:sp>
        <p:nvSpPr>
          <p:cNvPr id="6" name="Content Placeholder 5">
            <a:extLst>
              <a:ext uri="{FF2B5EF4-FFF2-40B4-BE49-F238E27FC236}">
                <a16:creationId xmlns:a16="http://schemas.microsoft.com/office/drawing/2014/main" id="{8458D770-E6CE-DB58-330A-433E8016AA73}"/>
              </a:ext>
            </a:extLst>
          </p:cNvPr>
          <p:cNvSpPr>
            <a:spLocks noGrp="1"/>
          </p:cNvSpPr>
          <p:nvPr>
            <p:ph idx="1"/>
          </p:nvPr>
        </p:nvSpPr>
        <p:spPr>
          <a:xfrm>
            <a:off x="850557" y="3057056"/>
            <a:ext cx="8439747" cy="2872771"/>
          </a:xfrm>
        </p:spPr>
        <p:txBody>
          <a:bodyPr>
            <a:normAutofit/>
          </a:bodyPr>
          <a:lstStyle/>
          <a:p>
            <a:r>
              <a:rPr lang="en-US" sz="2200" dirty="0">
                <a:latin typeface="UD Digi Kyokasho NK-R" panose="02020400000000000000" pitchFamily="18" charset="-128"/>
                <a:ea typeface="UD Digi Kyokasho NK-R" panose="02020400000000000000" pitchFamily="18" charset="-128"/>
              </a:rPr>
              <a:t>Introduced a simple method that can render both</a:t>
            </a:r>
          </a:p>
          <a:p>
            <a:pPr lvl="1"/>
            <a:r>
              <a:rPr lang="en-US" sz="2200" dirty="0">
                <a:latin typeface="UD Digi Kyokasho NK-R" panose="02020400000000000000" pitchFamily="18" charset="-128"/>
                <a:ea typeface="UD Digi Kyokasho NK-R" panose="02020400000000000000" pitchFamily="18" charset="-128"/>
              </a:rPr>
              <a:t>displacement-mapped objects</a:t>
            </a:r>
          </a:p>
          <a:p>
            <a:pPr lvl="1"/>
            <a:r>
              <a:rPr lang="en-US" sz="2200" dirty="0">
                <a:latin typeface="UD Digi Kyokasho NK-R" panose="02020400000000000000" pitchFamily="18" charset="-128"/>
                <a:ea typeface="UD Digi Kyokasho NK-R" panose="02020400000000000000" pitchFamily="18" charset="-128"/>
              </a:rPr>
              <a:t>shell-mapped objects</a:t>
            </a:r>
          </a:p>
          <a:p>
            <a:r>
              <a:rPr lang="en-US" sz="2200" dirty="0">
                <a:latin typeface="UD Digi Kyokasho NK-R" panose="02020400000000000000" pitchFamily="18" charset="-128"/>
                <a:ea typeface="UD Digi Kyokasho NK-R" panose="02020400000000000000" pitchFamily="18" charset="-128"/>
              </a:rPr>
              <a:t>V</a:t>
            </a:r>
            <a:r>
              <a:rPr lang="en-US" sz="2200" dirty="0">
                <a:effectLst/>
                <a:latin typeface="UD Digi Kyokasho NK-R" panose="02020400000000000000" pitchFamily="18" charset="-128"/>
                <a:ea typeface="UD Digi Kyokasho NK-R" panose="02020400000000000000" pitchFamily="18" charset="-128"/>
              </a:rPr>
              <a:t>arious</a:t>
            </a:r>
            <a:r>
              <a:rPr lang="en-US" sz="2200" dirty="0">
                <a:latin typeface="UD Digi Kyokasho NK-R" panose="02020400000000000000" pitchFamily="18" charset="-128"/>
                <a:ea typeface="UD Digi Kyokasho NK-R" panose="02020400000000000000" pitchFamily="18" charset="-128"/>
              </a:rPr>
              <a:t> </a:t>
            </a:r>
            <a:r>
              <a:rPr lang="en-US" sz="2200" dirty="0">
                <a:effectLst/>
                <a:latin typeface="UD Digi Kyokasho NK-R" panose="02020400000000000000" pitchFamily="18" charset="-128"/>
                <a:ea typeface="UD Digi Kyokasho NK-R" panose="02020400000000000000" pitchFamily="18" charset="-128"/>
              </a:rPr>
              <a:t>techniques developed for the BVH can be applied</a:t>
            </a:r>
          </a:p>
          <a:p>
            <a:pPr lvl="1"/>
            <a:r>
              <a:rPr lang="en-US" sz="2200" dirty="0">
                <a:latin typeface="UD Digi Kyokasho NK-R" panose="02020400000000000000" pitchFamily="18" charset="-128"/>
                <a:ea typeface="UD Digi Kyokasho NK-R" panose="02020400000000000000" pitchFamily="18" charset="-128"/>
              </a:rPr>
              <a:t>Programmable instance</a:t>
            </a:r>
            <a:endParaRPr lang="en-US" sz="2200" dirty="0">
              <a:effectLst/>
              <a:latin typeface="UD Digi Kyokasho NK-R" panose="02020400000000000000" pitchFamily="18" charset="-128"/>
              <a:ea typeface="UD Digi Kyokasho NK-R" panose="02020400000000000000" pitchFamily="18" charset="-128"/>
            </a:endParaRPr>
          </a:p>
          <a:p>
            <a:pPr lvl="1"/>
            <a:r>
              <a:rPr lang="en-US" sz="2200" dirty="0">
                <a:latin typeface="UD Digi Kyokasho NK-R" panose="02020400000000000000" pitchFamily="18" charset="-128"/>
                <a:ea typeface="UD Digi Kyokasho NK-R" panose="02020400000000000000" pitchFamily="18" charset="-128"/>
              </a:rPr>
              <a:t>Hierarchical mesh quantization</a:t>
            </a:r>
          </a:p>
          <a:p>
            <a:pPr lvl="1"/>
            <a:r>
              <a:rPr lang="en-US" sz="2200" dirty="0">
                <a:latin typeface="UD Digi Kyokasho NK-R" panose="02020400000000000000" pitchFamily="18" charset="-128"/>
                <a:ea typeface="UD Digi Kyokasho NK-R" panose="02020400000000000000" pitchFamily="18" charset="-128"/>
              </a:rPr>
              <a:t>S</a:t>
            </a:r>
            <a:r>
              <a:rPr lang="en-US" sz="2200" dirty="0">
                <a:effectLst/>
                <a:latin typeface="UD Digi Kyokasho NK-R" panose="02020400000000000000" pitchFamily="18" charset="-128"/>
                <a:ea typeface="UD Digi Kyokasho NK-R" panose="02020400000000000000" pitchFamily="18" charset="-128"/>
              </a:rPr>
              <a:t>patial-temporal BVH</a:t>
            </a:r>
          </a:p>
          <a:p>
            <a:endParaRPr lang="en-US" sz="2200" dirty="0">
              <a:latin typeface="UD Digi Kyokasho NK-R" panose="02020400000000000000" pitchFamily="18" charset="-128"/>
              <a:ea typeface="UD Digi Kyokasho NK-R" panose="02020400000000000000" pitchFamily="18" charset="-128"/>
            </a:endParaRPr>
          </a:p>
        </p:txBody>
      </p:sp>
      <p:pic>
        <p:nvPicPr>
          <p:cNvPr id="8" name="Picture 7">
            <a:extLst>
              <a:ext uri="{FF2B5EF4-FFF2-40B4-BE49-F238E27FC236}">
                <a16:creationId xmlns:a16="http://schemas.microsoft.com/office/drawing/2014/main" id="{99D4402B-3F79-D665-8CE0-9E88DDA16E38}"/>
              </a:ext>
            </a:extLst>
          </p:cNvPr>
          <p:cNvPicPr>
            <a:picLocks noChangeAspect="1"/>
          </p:cNvPicPr>
          <p:nvPr/>
        </p:nvPicPr>
        <p:blipFill>
          <a:blip r:embed="rId3"/>
          <a:stretch>
            <a:fillRect/>
          </a:stretch>
        </p:blipFill>
        <p:spPr>
          <a:xfrm>
            <a:off x="8544368" y="206688"/>
            <a:ext cx="3452560" cy="3452560"/>
          </a:xfrm>
          <a:prstGeom prst="rect">
            <a:avLst/>
          </a:prstGeom>
        </p:spPr>
      </p:pic>
    </p:spTree>
    <p:extLst>
      <p:ext uri="{BB962C8B-B14F-4D97-AF65-F5344CB8AC3E}">
        <p14:creationId xmlns:p14="http://schemas.microsoft.com/office/powerpoint/2010/main" val="411382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3F01A205-2028-1FA0-003B-C10165C4633C}"/>
              </a:ext>
            </a:extLst>
          </p:cNvPr>
          <p:cNvSpPr>
            <a:spLocks noGrp="1"/>
          </p:cNvSpPr>
          <p:nvPr>
            <p:ph type="title"/>
          </p:nvPr>
        </p:nvSpPr>
        <p:spPr>
          <a:xfrm>
            <a:off x="850557" y="2014152"/>
            <a:ext cx="9726827" cy="875142"/>
          </a:xfrm>
        </p:spPr>
        <p:txBody>
          <a:bodyPr/>
          <a:lstStyle/>
          <a:p>
            <a:r>
              <a:rPr lang="en-US" altLang="ja-JP" dirty="0">
                <a:latin typeface="UD Digi Kyokasho NK-R" panose="02020400000000000000" pitchFamily="18" charset="-128"/>
                <a:ea typeface="UD Digi Kyokasho NK-R" panose="02020400000000000000" pitchFamily="18" charset="-128"/>
              </a:rPr>
              <a:t>Displacement Mapping &amp; Shell Mapping</a:t>
            </a:r>
            <a:endParaRPr lang="en-US" dirty="0">
              <a:latin typeface="UD Digi Kyokasho NK-R" panose="02020400000000000000" pitchFamily="18" charset="-128"/>
              <a:ea typeface="UD Digi Kyokasho NK-R" panose="02020400000000000000" pitchFamily="18" charset="-128"/>
            </a:endParaRPr>
          </a:p>
        </p:txBody>
      </p:sp>
      <p:sp>
        <p:nvSpPr>
          <p:cNvPr id="30" name="Content Placeholder 2">
            <a:extLst>
              <a:ext uri="{FF2B5EF4-FFF2-40B4-BE49-F238E27FC236}">
                <a16:creationId xmlns:a16="http://schemas.microsoft.com/office/drawing/2014/main" id="{9D9A123C-C2F5-BACF-CACE-D3DB78DBEC08}"/>
              </a:ext>
            </a:extLst>
          </p:cNvPr>
          <p:cNvSpPr>
            <a:spLocks noGrp="1"/>
          </p:cNvSpPr>
          <p:nvPr>
            <p:ph idx="1"/>
          </p:nvPr>
        </p:nvSpPr>
        <p:spPr>
          <a:xfrm>
            <a:off x="850557" y="3057056"/>
            <a:ext cx="9726827" cy="2872771"/>
          </a:xfrm>
        </p:spPr>
        <p:txBody>
          <a:bodyPr>
            <a:normAutofit fontScale="92500" lnSpcReduction="10000"/>
          </a:bodyPr>
          <a:lstStyle/>
          <a:p>
            <a:r>
              <a:rPr lang="en-US" altLang="ja-JP" sz="2400" dirty="0">
                <a:latin typeface="UD Digi Kyokasho NK-R" panose="02020400000000000000" pitchFamily="18" charset="-128"/>
                <a:ea typeface="UD Digi Kyokasho NK-R" panose="02020400000000000000" pitchFamily="18" charset="-128"/>
              </a:rPr>
              <a:t>Requirements:</a:t>
            </a:r>
          </a:p>
          <a:p>
            <a:pPr lvl="1"/>
            <a:r>
              <a:rPr lang="en-US" altLang="ja-JP" sz="2400" dirty="0">
                <a:latin typeface="UD Digi Kyokasho NK-R" panose="02020400000000000000" pitchFamily="18" charset="-128"/>
                <a:ea typeface="UD Digi Kyokasho NK-R" panose="02020400000000000000" pitchFamily="18" charset="-128"/>
              </a:rPr>
              <a:t>High ray tracing performance</a:t>
            </a:r>
          </a:p>
          <a:p>
            <a:pPr lvl="1"/>
            <a:r>
              <a:rPr lang="en-US" altLang="ja-JP" sz="2400" dirty="0">
                <a:latin typeface="UD Digi Kyokasho NK-R" panose="02020400000000000000" pitchFamily="18" charset="-128"/>
                <a:ea typeface="UD Digi Kyokasho NK-R" panose="02020400000000000000" pitchFamily="18" charset="-128"/>
              </a:rPr>
              <a:t>Low memory footprint</a:t>
            </a:r>
          </a:p>
          <a:p>
            <a:pPr lvl="1"/>
            <a:r>
              <a:rPr lang="en-US" altLang="ja-JP" sz="2400" dirty="0">
                <a:latin typeface="UD Digi Kyokasho NK-R" panose="02020400000000000000" pitchFamily="18" charset="-128"/>
                <a:ea typeface="UD Digi Kyokasho NK-R" panose="02020400000000000000" pitchFamily="18" charset="-128"/>
              </a:rPr>
              <a:t>Interactive feedback</a:t>
            </a:r>
          </a:p>
          <a:p>
            <a:pPr lvl="1"/>
            <a:r>
              <a:rPr lang="en-US" altLang="ja-JP" sz="2400" dirty="0">
                <a:latin typeface="UD Digi Kyokasho NK-R" panose="02020400000000000000" pitchFamily="18" charset="-128"/>
                <a:ea typeface="UD Digi Kyokasho NK-R" panose="02020400000000000000" pitchFamily="18" charset="-128"/>
              </a:rPr>
              <a:t>Ease of implementation</a:t>
            </a:r>
          </a:p>
          <a:p>
            <a:endParaRPr lang="en-US" altLang="ja-JP" sz="2400" dirty="0">
              <a:latin typeface="UD Digi Kyokasho NK-R" panose="02020400000000000000" pitchFamily="18" charset="-128"/>
              <a:ea typeface="UD Digi Kyokasho NK-R" panose="02020400000000000000" pitchFamily="18" charset="-128"/>
            </a:endParaRPr>
          </a:p>
          <a:p>
            <a:r>
              <a:rPr lang="en-US" altLang="ja-JP" sz="2400" dirty="0">
                <a:latin typeface="UD Digi Kyokasho NK-R" panose="02020400000000000000" pitchFamily="18" charset="-128"/>
                <a:ea typeface="UD Digi Kyokasho NK-R" panose="02020400000000000000" pitchFamily="18" charset="-128"/>
              </a:rPr>
              <a:t>Not easy because</a:t>
            </a:r>
          </a:p>
          <a:p>
            <a:pPr lvl="1"/>
            <a:r>
              <a:rPr lang="en-US" altLang="ja-JP" sz="2400" dirty="0">
                <a:latin typeface="UD Digi Kyokasho NK-R" panose="02020400000000000000" pitchFamily="18" charset="-128"/>
                <a:ea typeface="UD Digi Kyokasho NK-R" panose="02020400000000000000" pitchFamily="18" charset="-128"/>
              </a:rPr>
              <a:t>Rays in texture space become nonlinear</a:t>
            </a:r>
          </a:p>
        </p:txBody>
      </p:sp>
    </p:spTree>
    <p:extLst>
      <p:ext uri="{BB962C8B-B14F-4D97-AF65-F5344CB8AC3E}">
        <p14:creationId xmlns:p14="http://schemas.microsoft.com/office/powerpoint/2010/main" val="147193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3176-4C7F-D93C-25B5-7182DEFC414C}"/>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Acknowledgements</a:t>
            </a:r>
          </a:p>
        </p:txBody>
      </p:sp>
      <p:sp>
        <p:nvSpPr>
          <p:cNvPr id="3" name="Content Placeholder 2">
            <a:extLst>
              <a:ext uri="{FF2B5EF4-FFF2-40B4-BE49-F238E27FC236}">
                <a16:creationId xmlns:a16="http://schemas.microsoft.com/office/drawing/2014/main" id="{DDB57AF7-70E4-4405-8552-009DBEA91B26}"/>
              </a:ext>
            </a:extLst>
          </p:cNvPr>
          <p:cNvSpPr>
            <a:spLocks noGrp="1"/>
          </p:cNvSpPr>
          <p:nvPr>
            <p:ph idx="1"/>
          </p:nvPr>
        </p:nvSpPr>
        <p:spPr/>
        <p:txBody>
          <a:bodyPr>
            <a:noAutofit/>
          </a:bodyPr>
          <a:lstStyle/>
          <a:p>
            <a:r>
              <a:rPr lang="en-US" sz="2200" dirty="0">
                <a:latin typeface="UD Digi Kyokasho NK-R" panose="02020400000000000000" pitchFamily="18" charset="-128"/>
                <a:ea typeface="UD Digi Kyokasho NK-R" panose="02020400000000000000" pitchFamily="18" charset="-128"/>
              </a:rPr>
              <a:t>Anonymous reviewers</a:t>
            </a:r>
          </a:p>
          <a:p>
            <a:endParaRPr lang="en-US" sz="2200" dirty="0">
              <a:latin typeface="UD Digi Kyokasho NK-R" panose="02020400000000000000" pitchFamily="18" charset="-128"/>
              <a:ea typeface="UD Digi Kyokasho NK-R" panose="02020400000000000000" pitchFamily="18" charset="-128"/>
            </a:endParaRPr>
          </a:p>
          <a:p>
            <a:r>
              <a:rPr lang="en-US" sz="2200" dirty="0">
                <a:latin typeface="UD Digi Kyokasho NK-R" panose="02020400000000000000" pitchFamily="18" charset="-128"/>
                <a:ea typeface="UD Digi Kyokasho NK-R" panose="02020400000000000000" pitchFamily="18" charset="-128"/>
              </a:rPr>
              <a:t>Brian Budge</a:t>
            </a:r>
          </a:p>
          <a:p>
            <a:r>
              <a:rPr lang="en-US" sz="2200" dirty="0">
                <a:latin typeface="UD Digi Kyokasho NK-R" panose="02020400000000000000" pitchFamily="18" charset="-128"/>
                <a:ea typeface="UD Digi Kyokasho NK-R" panose="02020400000000000000" pitchFamily="18" charset="-128"/>
              </a:rPr>
              <a:t>Marcos Fajardo</a:t>
            </a:r>
          </a:p>
          <a:p>
            <a:r>
              <a:rPr lang="en-US" sz="2200" dirty="0">
                <a:latin typeface="UD Digi Kyokasho NK-R" panose="02020400000000000000" pitchFamily="18" charset="-128"/>
                <a:ea typeface="UD Digi Kyokasho NK-R" panose="02020400000000000000" pitchFamily="18" charset="-128"/>
              </a:rPr>
              <a:t>Yuki Ozawa</a:t>
            </a:r>
          </a:p>
          <a:p>
            <a:r>
              <a:rPr lang="en-US" sz="2200" dirty="0">
                <a:latin typeface="UD Digi Kyokasho NK-R" panose="02020400000000000000" pitchFamily="18" charset="-128"/>
                <a:ea typeface="UD Digi Kyokasho NK-R" panose="02020400000000000000" pitchFamily="18" charset="-128"/>
              </a:rPr>
              <a:t>Kentaro Suzuki</a:t>
            </a:r>
          </a:p>
        </p:txBody>
      </p:sp>
    </p:spTree>
    <p:extLst>
      <p:ext uri="{BB962C8B-B14F-4D97-AF65-F5344CB8AC3E}">
        <p14:creationId xmlns:p14="http://schemas.microsoft.com/office/powerpoint/2010/main" val="1948604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2390-8DD0-F705-F63A-F64A9F8E4961}"/>
              </a:ext>
            </a:extLst>
          </p:cNvPr>
          <p:cNvSpPr>
            <a:spLocks noGrp="1"/>
          </p:cNvSpPr>
          <p:nvPr>
            <p:ph type="title"/>
          </p:nvPr>
        </p:nvSpPr>
        <p:spPr>
          <a:xfrm>
            <a:off x="2851562" y="2094439"/>
            <a:ext cx="6488875" cy="4287473"/>
          </a:xfrm>
        </p:spPr>
        <p:txBody>
          <a:bodyPr anchor="t">
            <a:normAutofit/>
          </a:bodyPr>
          <a:lstStyle/>
          <a:p>
            <a:pPr algn="ctr"/>
            <a:r>
              <a:rPr lang="en-US" sz="3600" dirty="0">
                <a:latin typeface="UD Digi Kyokasho NK-R" panose="02020400000000000000" pitchFamily="18" charset="-128"/>
                <a:ea typeface="UD Digi Kyokasho NK-R" panose="02020400000000000000" pitchFamily="18" charset="-128"/>
              </a:rPr>
              <a:t>Thank you!</a:t>
            </a:r>
            <a:endParaRPr lang="en-US" dirty="0">
              <a:latin typeface="UD Digi Kyokasho NK-R" panose="02020400000000000000" pitchFamily="18" charset="-128"/>
              <a:ea typeface="UD Digi Kyokasho NK-R" panose="02020400000000000000" pitchFamily="18" charset="-128"/>
            </a:endParaRPr>
          </a:p>
        </p:txBody>
      </p:sp>
      <p:pic>
        <p:nvPicPr>
          <p:cNvPr id="7" name="Picture 6" descr="A blue fabric with a white stripe&#10;&#10;Description automatically generated">
            <a:extLst>
              <a:ext uri="{FF2B5EF4-FFF2-40B4-BE49-F238E27FC236}">
                <a16:creationId xmlns:a16="http://schemas.microsoft.com/office/drawing/2014/main" id="{6C5F3B11-53E9-B605-D000-2BE735F76337}"/>
              </a:ext>
            </a:extLst>
          </p:cNvPr>
          <p:cNvPicPr>
            <a:picLocks noChangeAspect="1"/>
          </p:cNvPicPr>
          <p:nvPr/>
        </p:nvPicPr>
        <p:blipFill>
          <a:blip r:embed="rId3"/>
          <a:stretch>
            <a:fillRect/>
          </a:stretch>
        </p:blipFill>
        <p:spPr>
          <a:xfrm>
            <a:off x="292608" y="2723624"/>
            <a:ext cx="8278204" cy="3365916"/>
          </a:xfrm>
          <a:prstGeom prst="rect">
            <a:avLst/>
          </a:prstGeom>
        </p:spPr>
      </p:pic>
      <p:pic>
        <p:nvPicPr>
          <p:cNvPr id="9" name="Picture 8" descr="A qr code on a white background&#10;&#10;Description automatically generated">
            <a:extLst>
              <a:ext uri="{FF2B5EF4-FFF2-40B4-BE49-F238E27FC236}">
                <a16:creationId xmlns:a16="http://schemas.microsoft.com/office/drawing/2014/main" id="{E9564948-2A34-E78E-F4A0-32B827CE9E49}"/>
              </a:ext>
            </a:extLst>
          </p:cNvPr>
          <p:cNvPicPr>
            <a:picLocks noChangeAspect="1"/>
          </p:cNvPicPr>
          <p:nvPr/>
        </p:nvPicPr>
        <p:blipFill>
          <a:blip r:embed="rId4"/>
          <a:stretch>
            <a:fillRect/>
          </a:stretch>
        </p:blipFill>
        <p:spPr>
          <a:xfrm>
            <a:off x="8570812" y="2723624"/>
            <a:ext cx="3365916" cy="3365916"/>
          </a:xfrm>
          <a:prstGeom prst="rect">
            <a:avLst/>
          </a:prstGeom>
        </p:spPr>
      </p:pic>
      <p:sp>
        <p:nvSpPr>
          <p:cNvPr id="10" name="TextBox 9">
            <a:extLst>
              <a:ext uri="{FF2B5EF4-FFF2-40B4-BE49-F238E27FC236}">
                <a16:creationId xmlns:a16="http://schemas.microsoft.com/office/drawing/2014/main" id="{BD5BE716-6C55-EBAF-324E-35F550839A21}"/>
              </a:ext>
            </a:extLst>
          </p:cNvPr>
          <p:cNvSpPr txBox="1"/>
          <p:nvPr/>
        </p:nvSpPr>
        <p:spPr>
          <a:xfrm>
            <a:off x="8374678" y="6120302"/>
            <a:ext cx="3758184" cy="246221"/>
          </a:xfrm>
          <a:prstGeom prst="rect">
            <a:avLst/>
          </a:prstGeom>
          <a:noFill/>
        </p:spPr>
        <p:txBody>
          <a:bodyPr wrap="square">
            <a:spAutoFit/>
          </a:bodyPr>
          <a:lstStyle/>
          <a:p>
            <a:pPr algn="ctr"/>
            <a:r>
              <a:rPr lang="en-US" sz="1000" b="1" dirty="0">
                <a:solidFill>
                  <a:schemeClr val="bg1"/>
                </a:solidFill>
                <a:latin typeface="UD Digi Kyokasho NK-R" panose="02020400000000000000" pitchFamily="18" charset="-128"/>
                <a:ea typeface="UD Digi Kyokasho NK-R" panose="02020400000000000000" pitchFamily="18" charset="-128"/>
              </a:rPr>
              <a:t>https://github.com/shinjiogaki/nonlinear-ray-tracing</a:t>
            </a:r>
            <a:endParaRPr lang="en-JP" sz="1000" b="1" dirty="0">
              <a:solidFill>
                <a:schemeClr val="bg1"/>
              </a:solidFill>
            </a:endParaRPr>
          </a:p>
        </p:txBody>
      </p:sp>
    </p:spTree>
    <p:extLst>
      <p:ext uri="{BB962C8B-B14F-4D97-AF65-F5344CB8AC3E}">
        <p14:creationId xmlns:p14="http://schemas.microsoft.com/office/powerpoint/2010/main" val="971497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33D9-EEC4-81BB-D93F-0B1D00CE8282}"/>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3981076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138D-D119-7FDB-6F9D-95AE56AEDDBB}"/>
              </a:ext>
            </a:extLst>
          </p:cNvPr>
          <p:cNvSpPr>
            <a:spLocks noGrp="1"/>
          </p:cNvSpPr>
          <p:nvPr>
            <p:ph type="title"/>
          </p:nvPr>
        </p:nvSpPr>
        <p:spPr/>
        <p:txBody>
          <a:bodyPr>
            <a:noAutofit/>
          </a:bodyPr>
          <a:lstStyle/>
          <a:p>
            <a:pPr algn="ctr"/>
            <a:r>
              <a:rPr lang="en-US" sz="2800" dirty="0">
                <a:latin typeface="UD Digi Kyokasho NK-R" panose="02020400000000000000" pitchFamily="18" charset="-128"/>
                <a:ea typeface="UD Digi Kyokasho NK-R" panose="02020400000000000000" pitchFamily="18" charset="-128"/>
              </a:rPr>
              <a:t>TFDM (Tessellation-Free Displacement Mapping)</a:t>
            </a:r>
          </a:p>
        </p:txBody>
      </p:sp>
      <p:pic>
        <p:nvPicPr>
          <p:cNvPr id="1026" name="Picture 2" descr="Tessellation-Free Displacement Mapping for Ray Tracing">
            <a:extLst>
              <a:ext uri="{FF2B5EF4-FFF2-40B4-BE49-F238E27FC236}">
                <a16:creationId xmlns:a16="http://schemas.microsoft.com/office/drawing/2014/main" id="{787E76DA-00C1-58B8-9ADB-5EB94514EE3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084094" y="2896125"/>
            <a:ext cx="6023811" cy="28267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A25D6E-9877-6A93-CD90-399A5F31C0FC}"/>
              </a:ext>
            </a:extLst>
          </p:cNvPr>
          <p:cNvSpPr txBox="1"/>
          <p:nvPr/>
        </p:nvSpPr>
        <p:spPr>
          <a:xfrm>
            <a:off x="3505200" y="5729754"/>
            <a:ext cx="5181600" cy="369332"/>
          </a:xfrm>
          <a:prstGeom prst="rect">
            <a:avLst/>
          </a:prstGeom>
          <a:noFill/>
        </p:spPr>
        <p:txBody>
          <a:bodyPr wrap="square" rtlCol="0">
            <a:spAutoFit/>
          </a:bodyPr>
          <a:lstStyle/>
          <a:p>
            <a:pPr algn="ctr"/>
            <a:r>
              <a:rPr lang="en-US" dirty="0">
                <a:solidFill>
                  <a:schemeClr val="bg1"/>
                </a:solidFill>
                <a:latin typeface="UD Digi Kyokasho NK-R" panose="02020400000000000000" pitchFamily="18" charset="-128"/>
                <a:ea typeface="UD Digi Kyokasho NK-R" panose="02020400000000000000" pitchFamily="18" charset="-128"/>
              </a:rPr>
              <a:t>[Thonat et al. 2021]</a:t>
            </a:r>
            <a:endParaRPr lang="en-JP" dirty="0">
              <a:solidFill>
                <a:schemeClr val="bg1"/>
              </a:solidFill>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137817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138D-D119-7FDB-6F9D-95AE56AEDDBB}"/>
              </a:ext>
            </a:extLst>
          </p:cNvPr>
          <p:cNvSpPr>
            <a:spLocks noGrp="1"/>
          </p:cNvSpPr>
          <p:nvPr>
            <p:ph type="title"/>
          </p:nvPr>
        </p:nvSpPr>
        <p:spPr/>
        <p:txBody>
          <a:bodyPr>
            <a:normAutofit/>
          </a:bodyPr>
          <a:lstStyle/>
          <a:p>
            <a:pPr algn="ctr"/>
            <a:r>
              <a:rPr lang="en-US" sz="2800" dirty="0">
                <a:latin typeface="UD Digi Kyokasho NK-R" panose="02020400000000000000" pitchFamily="18" charset="-128"/>
                <a:ea typeface="UD Digi Kyokasho NK-R" panose="02020400000000000000" pitchFamily="18" charset="-128"/>
              </a:rPr>
              <a:t>Shell Mapping</a:t>
            </a:r>
          </a:p>
        </p:txBody>
      </p:sp>
      <p:sp>
        <p:nvSpPr>
          <p:cNvPr id="9" name="TextBox 8">
            <a:extLst>
              <a:ext uri="{FF2B5EF4-FFF2-40B4-BE49-F238E27FC236}">
                <a16:creationId xmlns:a16="http://schemas.microsoft.com/office/drawing/2014/main" id="{81A25D6E-9877-6A93-CD90-399A5F31C0FC}"/>
              </a:ext>
            </a:extLst>
          </p:cNvPr>
          <p:cNvSpPr txBox="1"/>
          <p:nvPr/>
        </p:nvSpPr>
        <p:spPr>
          <a:xfrm>
            <a:off x="838200" y="5934673"/>
            <a:ext cx="5181600" cy="369332"/>
          </a:xfrm>
          <a:prstGeom prst="rect">
            <a:avLst/>
          </a:prstGeom>
          <a:noFill/>
        </p:spPr>
        <p:txBody>
          <a:bodyPr wrap="square" rtlCol="0">
            <a:spAutoFit/>
          </a:bodyPr>
          <a:lstStyle/>
          <a:p>
            <a:pPr algn="ctr"/>
            <a:r>
              <a:rPr lang="en-US" dirty="0">
                <a:solidFill>
                  <a:schemeClr val="bg1"/>
                </a:solidFill>
                <a:latin typeface="UD Digi Kyokasho NK-R" panose="02020400000000000000" pitchFamily="18" charset="-128"/>
                <a:ea typeface="UD Digi Kyokasho NK-R" panose="02020400000000000000" pitchFamily="18" charset="-128"/>
              </a:rPr>
              <a:t>[Porumbescu et al. 2005]</a:t>
            </a:r>
            <a:endParaRPr lang="en-JP" dirty="0">
              <a:solidFill>
                <a:schemeClr val="bg1"/>
              </a:solidFill>
              <a:latin typeface="UD Digi Kyokasho NK-R" panose="02020400000000000000" pitchFamily="18" charset="-128"/>
              <a:ea typeface="UD Digi Kyokasho NK-R" panose="02020400000000000000" pitchFamily="18" charset="-128"/>
            </a:endParaRPr>
          </a:p>
        </p:txBody>
      </p:sp>
      <p:sp>
        <p:nvSpPr>
          <p:cNvPr id="10" name="TextBox 9">
            <a:extLst>
              <a:ext uri="{FF2B5EF4-FFF2-40B4-BE49-F238E27FC236}">
                <a16:creationId xmlns:a16="http://schemas.microsoft.com/office/drawing/2014/main" id="{C987416D-66A7-62B6-25D2-C1004628B522}"/>
              </a:ext>
            </a:extLst>
          </p:cNvPr>
          <p:cNvSpPr txBox="1"/>
          <p:nvPr/>
        </p:nvSpPr>
        <p:spPr>
          <a:xfrm>
            <a:off x="6848475" y="5548214"/>
            <a:ext cx="3829050" cy="369332"/>
          </a:xfrm>
          <a:prstGeom prst="rect">
            <a:avLst/>
          </a:prstGeom>
          <a:noFill/>
        </p:spPr>
        <p:txBody>
          <a:bodyPr wrap="square" rtlCol="0">
            <a:spAutoFit/>
          </a:bodyPr>
          <a:lstStyle/>
          <a:p>
            <a:pPr algn="ctr"/>
            <a:r>
              <a:rPr lang="en-US" dirty="0">
                <a:solidFill>
                  <a:schemeClr val="bg1"/>
                </a:solidFill>
                <a:latin typeface="UD Digi Kyokasho NK-R" panose="02020400000000000000" pitchFamily="18" charset="-128"/>
                <a:ea typeface="UD Digi Kyokasho NK-R" panose="02020400000000000000" pitchFamily="18" charset="-128"/>
              </a:rPr>
              <a:t>[Jeschke et al. 2007]</a:t>
            </a:r>
            <a:endParaRPr lang="en-JP" dirty="0">
              <a:solidFill>
                <a:schemeClr val="bg1"/>
              </a:solidFill>
              <a:latin typeface="UD Digi Kyokasho NK-R" panose="02020400000000000000" pitchFamily="18" charset="-128"/>
              <a:ea typeface="UD Digi Kyokasho NK-R" panose="02020400000000000000" pitchFamily="18" charset="-128"/>
            </a:endParaRPr>
          </a:p>
        </p:txBody>
      </p:sp>
      <p:pic>
        <p:nvPicPr>
          <p:cNvPr id="5" name="Content Placeholder 4">
            <a:extLst>
              <a:ext uri="{FF2B5EF4-FFF2-40B4-BE49-F238E27FC236}">
                <a16:creationId xmlns:a16="http://schemas.microsoft.com/office/drawing/2014/main" id="{B9ECB645-13B6-33F1-F4C8-20CDC7E7359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14475" y="3057525"/>
            <a:ext cx="3829050" cy="28717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pping: Mapping between prisms in texture and world space">
            <a:extLst>
              <a:ext uri="{FF2B5EF4-FFF2-40B4-BE49-F238E27FC236}">
                <a16:creationId xmlns:a16="http://schemas.microsoft.com/office/drawing/2014/main" id="{2B55ECEC-C72F-52ED-EC31-6E04845AF7F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3438624"/>
            <a:ext cx="5181600" cy="2109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82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3F01A205-2028-1FA0-003B-C10165C4633C}"/>
              </a:ext>
            </a:extLst>
          </p:cNvPr>
          <p:cNvSpPr>
            <a:spLocks noGrp="1"/>
          </p:cNvSpPr>
          <p:nvPr>
            <p:ph type="title"/>
          </p:nvPr>
        </p:nvSpPr>
        <p:spPr>
          <a:xfrm>
            <a:off x="850557" y="2014152"/>
            <a:ext cx="9726827" cy="875142"/>
          </a:xfrm>
        </p:spPr>
        <p:txBody>
          <a:bodyPr/>
          <a:lstStyle/>
          <a:p>
            <a:r>
              <a:rPr lang="en-US" dirty="0">
                <a:latin typeface="UD Digi Kyokasho NK-R" panose="02020400000000000000" pitchFamily="18" charset="-128"/>
                <a:ea typeface="UD Digi Kyokasho NK-R" panose="02020400000000000000" pitchFamily="18" charset="-128"/>
              </a:rPr>
              <a:t>Goals</a:t>
            </a:r>
          </a:p>
        </p:txBody>
      </p:sp>
      <p:sp>
        <p:nvSpPr>
          <p:cNvPr id="30" name="Content Placeholder 2">
            <a:extLst>
              <a:ext uri="{FF2B5EF4-FFF2-40B4-BE49-F238E27FC236}">
                <a16:creationId xmlns:a16="http://schemas.microsoft.com/office/drawing/2014/main" id="{9D9A123C-C2F5-BACF-CACE-D3DB78DBEC08}"/>
              </a:ext>
            </a:extLst>
          </p:cNvPr>
          <p:cNvSpPr>
            <a:spLocks noGrp="1"/>
          </p:cNvSpPr>
          <p:nvPr>
            <p:ph idx="1"/>
          </p:nvPr>
        </p:nvSpPr>
        <p:spPr>
          <a:xfrm>
            <a:off x="850557" y="3057056"/>
            <a:ext cx="9726827" cy="2872771"/>
          </a:xfrm>
        </p:spPr>
        <p:txBody>
          <a:bodyPr>
            <a:normAutofit/>
          </a:bodyPr>
          <a:lstStyle/>
          <a:p>
            <a:r>
              <a:rPr lang="en-US" sz="2000" dirty="0">
                <a:latin typeface="UD Digi Kyokasho NK-R" panose="02020400000000000000" pitchFamily="18" charset="-128"/>
                <a:ea typeface="UD Digi Kyokasho NK-R" panose="02020400000000000000" pitchFamily="18" charset="-128"/>
              </a:rPr>
              <a:t>Simpler TFDM (tessellation-free displacement mapping)</a:t>
            </a:r>
          </a:p>
          <a:p>
            <a:r>
              <a:rPr lang="en-US" sz="2000" dirty="0">
                <a:latin typeface="UD Digi Kyokasho NK-R" panose="02020400000000000000" pitchFamily="18" charset="-128"/>
                <a:ea typeface="UD Digi Kyokasho NK-R" panose="02020400000000000000" pitchFamily="18" charset="-128"/>
              </a:rPr>
              <a:t>Make shell mapping more practical</a:t>
            </a:r>
          </a:p>
        </p:txBody>
      </p:sp>
    </p:spTree>
    <p:extLst>
      <p:ext uri="{BB962C8B-B14F-4D97-AF65-F5344CB8AC3E}">
        <p14:creationId xmlns:p14="http://schemas.microsoft.com/office/powerpoint/2010/main" val="1085142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E61C88F-6819-984D-8127-C1478C9A6C80}"/>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Shell Space</a:t>
                </a:r>
                <a:r>
                  <a:rPr lang="en-US" dirty="0">
                    <a:solidFill>
                      <a:schemeClr val="accent2"/>
                    </a:solidFill>
                    <a:latin typeface="UD Digi Kyokasho NK-R" panose="02020400000000000000" pitchFamily="18" charset="-128"/>
                    <a:ea typeface="UD Digi Kyokasho NK-R" panose="02020400000000000000" pitchFamily="18" charset="-128"/>
                  </a:rPr>
                  <a:t> </a:t>
                </a:r>
                <a14:m>
                  <m:oMath xmlns:m="http://schemas.openxmlformats.org/officeDocument/2006/math">
                    <m:d>
                      <m:dPr>
                        <m:ctrlPr>
                          <a:rPr lang="en-US" sz="3600" b="0" i="1" smtClean="0">
                            <a:solidFill>
                              <a:schemeClr val="accent2"/>
                            </a:solidFill>
                            <a:latin typeface="Cambria Math" panose="02040503050406030204" pitchFamily="18" charset="0"/>
                          </a:rPr>
                        </m:ctrlPr>
                      </m:dPr>
                      <m:e>
                        <m:r>
                          <a:rPr lang="en-US" sz="3600" i="1">
                            <a:solidFill>
                              <a:schemeClr val="accent2"/>
                            </a:solidFill>
                            <a:latin typeface="Cambria Math" panose="02040503050406030204" pitchFamily="18" charset="0"/>
                            <a:ea typeface="Cambria Math" panose="02040503050406030204" pitchFamily="18" charset="0"/>
                          </a:rPr>
                          <m:t>𝛼</m:t>
                        </m:r>
                        <m:r>
                          <a:rPr lang="en-US" sz="3600" b="0" i="1" smtClean="0">
                            <a:solidFill>
                              <a:schemeClr val="accent2"/>
                            </a:solidFill>
                            <a:latin typeface="Cambria Math" panose="02040503050406030204" pitchFamily="18" charset="0"/>
                            <a:ea typeface="Cambria Math" panose="02040503050406030204" pitchFamily="18" charset="0"/>
                          </a:rPr>
                          <m:t>,</m:t>
                        </m:r>
                        <m:r>
                          <a:rPr lang="en-US" sz="3600" i="1" smtClean="0">
                            <a:solidFill>
                              <a:schemeClr val="accent2"/>
                            </a:solidFill>
                            <a:latin typeface="Cambria Math" panose="02040503050406030204" pitchFamily="18" charset="0"/>
                            <a:ea typeface="Cambria Math" panose="02040503050406030204" pitchFamily="18" charset="0"/>
                          </a:rPr>
                          <m:t>𝛽</m:t>
                        </m:r>
                        <m:r>
                          <a:rPr lang="en-US" sz="3600" b="0" i="1" smtClean="0">
                            <a:solidFill>
                              <a:schemeClr val="accent2"/>
                            </a:solidFill>
                            <a:latin typeface="Cambria Math" panose="02040503050406030204" pitchFamily="18" charset="0"/>
                            <a:ea typeface="Cambria Math" panose="02040503050406030204" pitchFamily="18" charset="0"/>
                          </a:rPr>
                          <m:t>,</m:t>
                        </m:r>
                        <m:r>
                          <a:rPr lang="en-US" sz="3600" b="0" i="1" smtClean="0">
                            <a:solidFill>
                              <a:schemeClr val="accent2"/>
                            </a:solidFill>
                            <a:latin typeface="Cambria Math" panose="02040503050406030204" pitchFamily="18" charset="0"/>
                            <a:ea typeface="Cambria Math" panose="02040503050406030204" pitchFamily="18" charset="0"/>
                          </a:rPr>
                          <m:t>h</m:t>
                        </m:r>
                      </m:e>
                    </m:d>
                  </m:oMath>
                </a14:m>
                <a:endParaRPr lang="en-US" dirty="0">
                  <a:latin typeface="UD Digi Kyokasho NK-R" panose="02020400000000000000" pitchFamily="18" charset="-128"/>
                  <a:ea typeface="UD Digi Kyokasho NK-R" panose="02020400000000000000" pitchFamily="18" charset="-128"/>
                </a:endParaRPr>
              </a:p>
            </p:txBody>
          </p:sp>
        </mc:Choice>
        <mc:Fallback xmlns="">
          <p:sp>
            <p:nvSpPr>
              <p:cNvPr id="2" name="Title 1">
                <a:extLst>
                  <a:ext uri="{FF2B5EF4-FFF2-40B4-BE49-F238E27FC236}">
                    <a16:creationId xmlns:a16="http://schemas.microsoft.com/office/drawing/2014/main" id="{BE61C88F-6819-984D-8127-C1478C9A6C80}"/>
                  </a:ext>
                </a:extLst>
              </p:cNvPr>
              <p:cNvSpPr>
                <a:spLocks noGrp="1" noRot="1" noChangeAspect="1" noMove="1" noResize="1" noEditPoints="1" noAdjustHandles="1" noChangeArrowheads="1" noChangeShapeType="1" noTextEdit="1"/>
              </p:cNvSpPr>
              <p:nvPr>
                <p:ph type="title"/>
              </p:nvPr>
            </p:nvSpPr>
            <p:spPr>
              <a:blipFill>
                <a:blip r:embed="rId3"/>
                <a:stretch>
                  <a:fillRect l="-1958" b="-8571"/>
                </a:stretch>
              </a:blipFill>
            </p:spPr>
            <p:txBody>
              <a:bodyPr/>
              <a:lstStyle/>
              <a:p>
                <a:r>
                  <a:rPr lang="en-JP">
                    <a:noFill/>
                  </a:rPr>
                  <a:t> </a:t>
                </a:r>
              </a:p>
            </p:txBody>
          </p:sp>
        </mc:Fallback>
      </mc:AlternateContent>
      <p:pic>
        <p:nvPicPr>
          <p:cNvPr id="7" name="Content Placeholder 6" descr="A triangle shaped object with blue lines&#10;&#10;Description automatically generated">
            <a:extLst>
              <a:ext uri="{FF2B5EF4-FFF2-40B4-BE49-F238E27FC236}">
                <a16:creationId xmlns:a16="http://schemas.microsoft.com/office/drawing/2014/main" id="{EBD70DD1-015C-F182-405C-E1279B28B50D}"/>
              </a:ext>
            </a:extLst>
          </p:cNvPr>
          <p:cNvPicPr>
            <a:picLocks noGrp="1" noChangeAspect="1"/>
          </p:cNvPicPr>
          <p:nvPr>
            <p:ph idx="1"/>
          </p:nvPr>
        </p:nvPicPr>
        <p:blipFill>
          <a:blip r:embed="rId4"/>
          <a:stretch>
            <a:fillRect/>
          </a:stretch>
        </p:blipFill>
        <p:spPr>
          <a:xfrm>
            <a:off x="30006" y="3057525"/>
            <a:ext cx="5105400" cy="2871788"/>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E6F60B-207D-1741-8475-4E5174F98BE6}"/>
                  </a:ext>
                </a:extLst>
              </p:cNvPr>
              <p:cNvSpPr txBox="1"/>
              <p:nvPr/>
            </p:nvSpPr>
            <p:spPr>
              <a:xfrm>
                <a:off x="1071413" y="5210774"/>
                <a:ext cx="4776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0</m:t>
                          </m:r>
                        </m:sub>
                      </m:sSub>
                    </m:oMath>
                  </m:oMathPara>
                </a14:m>
                <a:endParaRPr lang="en-JP" dirty="0"/>
              </a:p>
            </p:txBody>
          </p:sp>
        </mc:Choice>
        <mc:Fallback xmlns="">
          <p:sp>
            <p:nvSpPr>
              <p:cNvPr id="4" name="TextBox 3">
                <a:extLst>
                  <a:ext uri="{FF2B5EF4-FFF2-40B4-BE49-F238E27FC236}">
                    <a16:creationId xmlns:a16="http://schemas.microsoft.com/office/drawing/2014/main" id="{4CE6F60B-207D-1741-8475-4E5174F98BE6}"/>
                  </a:ext>
                </a:extLst>
              </p:cNvPr>
              <p:cNvSpPr txBox="1">
                <a:spLocks noRot="1" noChangeAspect="1" noMove="1" noResize="1" noEditPoints="1" noAdjustHandles="1" noChangeArrowheads="1" noChangeShapeType="1" noTextEdit="1"/>
              </p:cNvSpPr>
              <p:nvPr/>
            </p:nvSpPr>
            <p:spPr>
              <a:xfrm>
                <a:off x="1071413" y="5210774"/>
                <a:ext cx="477652"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1834CA-8C9D-CECB-8A65-A2EAFDE73498}"/>
                  </a:ext>
                </a:extLst>
              </p:cNvPr>
              <p:cNvSpPr txBox="1"/>
              <p:nvPr/>
            </p:nvSpPr>
            <p:spPr>
              <a:xfrm>
                <a:off x="3918411" y="5581168"/>
                <a:ext cx="4006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1</m:t>
                          </m:r>
                        </m:sub>
                      </m:sSub>
                    </m:oMath>
                  </m:oMathPara>
                </a14:m>
                <a:endParaRPr lang="en-JP" dirty="0"/>
              </a:p>
            </p:txBody>
          </p:sp>
        </mc:Choice>
        <mc:Fallback xmlns="">
          <p:sp>
            <p:nvSpPr>
              <p:cNvPr id="5" name="TextBox 4">
                <a:extLst>
                  <a:ext uri="{FF2B5EF4-FFF2-40B4-BE49-F238E27FC236}">
                    <a16:creationId xmlns:a16="http://schemas.microsoft.com/office/drawing/2014/main" id="{2F1834CA-8C9D-CECB-8A65-A2EAFDE73498}"/>
                  </a:ext>
                </a:extLst>
              </p:cNvPr>
              <p:cNvSpPr txBox="1">
                <a:spLocks noRot="1" noChangeAspect="1" noMove="1" noResize="1" noEditPoints="1" noAdjustHandles="1" noChangeArrowheads="1" noChangeShapeType="1" noTextEdit="1"/>
              </p:cNvSpPr>
              <p:nvPr/>
            </p:nvSpPr>
            <p:spPr>
              <a:xfrm>
                <a:off x="3918411" y="5581168"/>
                <a:ext cx="40067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A7F5ED-EEC3-8366-8B03-FE82FE37E1F6}"/>
                  </a:ext>
                </a:extLst>
              </p:cNvPr>
              <p:cNvSpPr txBox="1"/>
              <p:nvPr/>
            </p:nvSpPr>
            <p:spPr>
              <a:xfrm>
                <a:off x="104065" y="3579738"/>
                <a:ext cx="656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𝑁</m:t>
                          </m:r>
                        </m:e>
                        <m:sub>
                          <m:r>
                            <a:rPr lang="en-US" sz="1800" b="0" i="1" smtClean="0">
                              <a:solidFill>
                                <a:schemeClr val="bg1"/>
                              </a:solidFill>
                              <a:latin typeface="Cambria Math" panose="02040503050406030204" pitchFamily="18" charset="0"/>
                            </a:rPr>
                            <m:t>0</m:t>
                          </m:r>
                        </m:sub>
                      </m:sSub>
                    </m:oMath>
                  </m:oMathPara>
                </a14:m>
                <a:endParaRPr lang="en-JP" dirty="0"/>
              </a:p>
            </p:txBody>
          </p:sp>
        </mc:Choice>
        <mc:Fallback xmlns="">
          <p:sp>
            <p:nvSpPr>
              <p:cNvPr id="6" name="TextBox 5">
                <a:extLst>
                  <a:ext uri="{FF2B5EF4-FFF2-40B4-BE49-F238E27FC236}">
                    <a16:creationId xmlns:a16="http://schemas.microsoft.com/office/drawing/2014/main" id="{B5A7F5ED-EEC3-8366-8B03-FE82FE37E1F6}"/>
                  </a:ext>
                </a:extLst>
              </p:cNvPr>
              <p:cNvSpPr txBox="1">
                <a:spLocks noRot="1" noChangeAspect="1" noMove="1" noResize="1" noEditPoints="1" noAdjustHandles="1" noChangeArrowheads="1" noChangeShapeType="1" noTextEdit="1"/>
              </p:cNvSpPr>
              <p:nvPr/>
            </p:nvSpPr>
            <p:spPr>
              <a:xfrm>
                <a:off x="104065" y="3579738"/>
                <a:ext cx="65686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5F9E0F-43E7-0567-5111-652AD238C677}"/>
                  </a:ext>
                </a:extLst>
              </p:cNvPr>
              <p:cNvSpPr txBox="1"/>
              <p:nvPr/>
            </p:nvSpPr>
            <p:spPr>
              <a:xfrm>
                <a:off x="4500566" y="4164431"/>
                <a:ext cx="656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𝑁</m:t>
                          </m:r>
                        </m:e>
                        <m:sub>
                          <m:r>
                            <a:rPr lang="en-US" sz="1800" b="0" i="1" smtClean="0">
                              <a:solidFill>
                                <a:schemeClr val="bg1"/>
                              </a:solidFill>
                              <a:latin typeface="Cambria Math" panose="02040503050406030204" pitchFamily="18" charset="0"/>
                            </a:rPr>
                            <m:t>1</m:t>
                          </m:r>
                        </m:sub>
                      </m:sSub>
                    </m:oMath>
                  </m:oMathPara>
                </a14:m>
                <a:endParaRPr lang="en-JP" dirty="0"/>
              </a:p>
            </p:txBody>
          </p:sp>
        </mc:Choice>
        <mc:Fallback xmlns="">
          <p:sp>
            <p:nvSpPr>
              <p:cNvPr id="11" name="TextBox 10">
                <a:extLst>
                  <a:ext uri="{FF2B5EF4-FFF2-40B4-BE49-F238E27FC236}">
                    <a16:creationId xmlns:a16="http://schemas.microsoft.com/office/drawing/2014/main" id="{EC5F9E0F-43E7-0567-5111-652AD238C677}"/>
                  </a:ext>
                </a:extLst>
              </p:cNvPr>
              <p:cNvSpPr txBox="1">
                <a:spLocks noRot="1" noChangeAspect="1" noMove="1" noResize="1" noEditPoints="1" noAdjustHandles="1" noChangeArrowheads="1" noChangeShapeType="1" noTextEdit="1"/>
              </p:cNvSpPr>
              <p:nvPr/>
            </p:nvSpPr>
            <p:spPr>
              <a:xfrm>
                <a:off x="4500566" y="4164431"/>
                <a:ext cx="65686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45B396-191E-FAF0-4E37-A912BB2FCFA7}"/>
                  </a:ext>
                </a:extLst>
              </p:cNvPr>
              <p:cNvSpPr txBox="1"/>
              <p:nvPr/>
            </p:nvSpPr>
            <p:spPr>
              <a:xfrm>
                <a:off x="3422459" y="3059668"/>
                <a:ext cx="656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𝑁</m:t>
                          </m:r>
                        </m:e>
                        <m:sub>
                          <m:r>
                            <a:rPr lang="en-US" sz="1800" b="0" i="1" smtClean="0">
                              <a:solidFill>
                                <a:schemeClr val="bg1"/>
                              </a:solidFill>
                              <a:latin typeface="Cambria Math" panose="02040503050406030204" pitchFamily="18" charset="0"/>
                            </a:rPr>
                            <m:t>2</m:t>
                          </m:r>
                        </m:sub>
                      </m:sSub>
                    </m:oMath>
                  </m:oMathPara>
                </a14:m>
                <a:endParaRPr lang="en-JP" dirty="0"/>
              </a:p>
            </p:txBody>
          </p:sp>
        </mc:Choice>
        <mc:Fallback xmlns="">
          <p:sp>
            <p:nvSpPr>
              <p:cNvPr id="12" name="TextBox 11">
                <a:extLst>
                  <a:ext uri="{FF2B5EF4-FFF2-40B4-BE49-F238E27FC236}">
                    <a16:creationId xmlns:a16="http://schemas.microsoft.com/office/drawing/2014/main" id="{9545B396-191E-FAF0-4E37-A912BB2FCFA7}"/>
                  </a:ext>
                </a:extLst>
              </p:cNvPr>
              <p:cNvSpPr txBox="1">
                <a:spLocks noRot="1" noChangeAspect="1" noMove="1" noResize="1" noEditPoints="1" noAdjustHandles="1" noChangeArrowheads="1" noChangeShapeType="1" noTextEdit="1"/>
              </p:cNvSpPr>
              <p:nvPr/>
            </p:nvSpPr>
            <p:spPr>
              <a:xfrm>
                <a:off x="3422459" y="3059668"/>
                <a:ext cx="656863" cy="369332"/>
              </a:xfrm>
              <a:prstGeom prst="rect">
                <a:avLst/>
              </a:prstGeom>
              <a:blipFill>
                <a:blip r:embed="rId9"/>
                <a:stretch>
                  <a:fillRect/>
                </a:stretch>
              </a:blipFill>
            </p:spPr>
            <p:txBody>
              <a:bodyPr/>
              <a:lstStyle/>
              <a:p>
                <a:r>
                  <a:rPr lang="ja-JP" altLang="en-US">
                    <a:noFill/>
                  </a:rPr>
                  <a:t> </a:t>
                </a:r>
              </a:p>
            </p:txBody>
          </p:sp>
        </mc:Fallback>
      </mc:AlternateContent>
      <p:sp>
        <p:nvSpPr>
          <p:cNvPr id="3" name="TextBox 7">
            <a:extLst>
              <a:ext uri="{FF2B5EF4-FFF2-40B4-BE49-F238E27FC236}">
                <a16:creationId xmlns:a16="http://schemas.microsoft.com/office/drawing/2014/main" id="{1251E871-E058-188F-9C64-279C8BDFE5C8}"/>
              </a:ext>
            </a:extLst>
          </p:cNvPr>
          <p:cNvSpPr txBox="1"/>
          <p:nvPr/>
        </p:nvSpPr>
        <p:spPr>
          <a:xfrm>
            <a:off x="753902" y="5580106"/>
            <a:ext cx="2585100" cy="369332"/>
          </a:xfrm>
          <a:prstGeom prst="rect">
            <a:avLst/>
          </a:prstGeom>
          <a:noFill/>
        </p:spPr>
        <p:txBody>
          <a:bodyPr wrap="square" rtlCol="0">
            <a:spAutoFit/>
          </a:bodyPr>
          <a:lstStyle/>
          <a:p>
            <a:pPr algn="ctr"/>
            <a:r>
              <a:rPr lang="en-US" dirty="0">
                <a:solidFill>
                  <a:schemeClr val="bg2">
                    <a:lumMod val="75000"/>
                  </a:schemeClr>
                </a:solidFill>
                <a:latin typeface="UD Digi Kyokasho NK-R" panose="02020400000000000000" pitchFamily="18" charset="-128"/>
                <a:ea typeface="UD Digi Kyokasho NK-R" panose="02020400000000000000" pitchFamily="18" charset="-128"/>
              </a:rPr>
              <a:t>Base mesh triangle</a:t>
            </a:r>
            <a:endParaRPr lang="en-JP" dirty="0">
              <a:solidFill>
                <a:schemeClr val="bg2">
                  <a:lumMod val="75000"/>
                </a:schemeClr>
              </a:solidFill>
              <a:latin typeface="UD Digi Kyokasho NK-R" panose="02020400000000000000" pitchFamily="18" charset="-128"/>
              <a:ea typeface="UD Digi Kyokasho NK-R" panose="02020400000000000000" pitchFamily="18" charset="-128"/>
            </a:endParaRPr>
          </a:p>
        </p:txBody>
      </p:sp>
      <p:sp>
        <p:nvSpPr>
          <p:cNvPr id="10" name="TextBox 8">
            <a:extLst>
              <a:ext uri="{FF2B5EF4-FFF2-40B4-BE49-F238E27FC236}">
                <a16:creationId xmlns:a16="http://schemas.microsoft.com/office/drawing/2014/main" id="{720E8E5E-C1E2-D6BD-AB8E-9812471DEF1C}"/>
              </a:ext>
            </a:extLst>
          </p:cNvPr>
          <p:cNvSpPr txBox="1"/>
          <p:nvPr/>
        </p:nvSpPr>
        <p:spPr>
          <a:xfrm>
            <a:off x="193694" y="3042175"/>
            <a:ext cx="2585100" cy="369332"/>
          </a:xfrm>
          <a:prstGeom prst="rect">
            <a:avLst/>
          </a:prstGeom>
          <a:noFill/>
        </p:spPr>
        <p:txBody>
          <a:bodyPr wrap="square" rtlCol="0">
            <a:spAutoFit/>
          </a:bodyPr>
          <a:lstStyle/>
          <a:p>
            <a:pPr algn="ctr"/>
            <a:r>
              <a:rPr lang="en-US" dirty="0">
                <a:solidFill>
                  <a:schemeClr val="bg2">
                    <a:lumMod val="75000"/>
                  </a:schemeClr>
                </a:solidFill>
                <a:latin typeface="UD Digi Kyokasho NK-R" panose="02020400000000000000" pitchFamily="18" charset="-128"/>
                <a:ea typeface="UD Digi Kyokasho NK-R" panose="02020400000000000000" pitchFamily="18" charset="-128"/>
              </a:rPr>
              <a:t>Offset mesh triangle</a:t>
            </a:r>
            <a:endParaRPr lang="en-JP" dirty="0">
              <a:solidFill>
                <a:schemeClr val="bg2">
                  <a:lumMod val="75000"/>
                </a:schemeClr>
              </a:solidFill>
              <a:latin typeface="UD Digi Kyokasho NK-R" panose="02020400000000000000" pitchFamily="18" charset="-128"/>
              <a:ea typeface="UD Digi Kyokasho NK-R" panose="02020400000000000000" pitchFamily="18" charset="-128"/>
            </a:endParaRPr>
          </a:p>
        </p:txBody>
      </p:sp>
      <p:cxnSp>
        <p:nvCxnSpPr>
          <p:cNvPr id="13" name="Straight Arrow Connector 2">
            <a:extLst>
              <a:ext uri="{FF2B5EF4-FFF2-40B4-BE49-F238E27FC236}">
                <a16:creationId xmlns:a16="http://schemas.microsoft.com/office/drawing/2014/main" id="{15D38401-8B6E-5A72-6807-B7CF1383115D}"/>
              </a:ext>
            </a:extLst>
          </p:cNvPr>
          <p:cNvCxnSpPr>
            <a:cxnSpLocks/>
          </p:cNvCxnSpPr>
          <p:nvPr/>
        </p:nvCxnSpPr>
        <p:spPr>
          <a:xfrm flipV="1">
            <a:off x="3918411" y="4397957"/>
            <a:ext cx="729106" cy="1366815"/>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2">
            <a:extLst>
              <a:ext uri="{FF2B5EF4-FFF2-40B4-BE49-F238E27FC236}">
                <a16:creationId xmlns:a16="http://schemas.microsoft.com/office/drawing/2014/main" id="{73A95BA3-49E9-C9A0-559B-7EAEF5E6CF9E}"/>
              </a:ext>
            </a:extLst>
          </p:cNvPr>
          <p:cNvCxnSpPr>
            <a:cxnSpLocks/>
            <a:stCxn id="4" idx="0"/>
          </p:cNvCxnSpPr>
          <p:nvPr/>
        </p:nvCxnSpPr>
        <p:spPr>
          <a:xfrm flipH="1" flipV="1">
            <a:off x="425789" y="3964420"/>
            <a:ext cx="884450" cy="1246354"/>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2">
            <a:extLst>
              <a:ext uri="{FF2B5EF4-FFF2-40B4-BE49-F238E27FC236}">
                <a16:creationId xmlns:a16="http://schemas.microsoft.com/office/drawing/2014/main" id="{A1686D8D-88C2-D8D9-00B7-1496B0825BB4}"/>
              </a:ext>
            </a:extLst>
          </p:cNvPr>
          <p:cNvCxnSpPr>
            <a:cxnSpLocks/>
          </p:cNvCxnSpPr>
          <p:nvPr/>
        </p:nvCxnSpPr>
        <p:spPr>
          <a:xfrm flipV="1">
            <a:off x="3210870" y="3102803"/>
            <a:ext cx="142092" cy="568757"/>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566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7">
            <a:extLst>
              <a:ext uri="{FF2B5EF4-FFF2-40B4-BE49-F238E27FC236}">
                <a16:creationId xmlns:a16="http://schemas.microsoft.com/office/drawing/2014/main" id="{79B3DA49-E400-FC43-5F79-5C0129975A76}"/>
              </a:ext>
            </a:extLst>
          </p:cNvPr>
          <p:cNvSpPr/>
          <p:nvPr/>
        </p:nvSpPr>
        <p:spPr>
          <a:xfrm>
            <a:off x="9546765" y="3307448"/>
            <a:ext cx="311526" cy="425407"/>
          </a:xfrm>
          <a:prstGeom prst="roundRect">
            <a:avLst/>
          </a:prstGeom>
          <a:solidFill>
            <a:srgbClr val="92D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 name="Rounded Rectangle 18">
            <a:extLst>
              <a:ext uri="{FF2B5EF4-FFF2-40B4-BE49-F238E27FC236}">
                <a16:creationId xmlns:a16="http://schemas.microsoft.com/office/drawing/2014/main" id="{5BF46049-1443-F5CF-3816-F17033A44060}"/>
              </a:ext>
            </a:extLst>
          </p:cNvPr>
          <p:cNvSpPr/>
          <p:nvPr/>
        </p:nvSpPr>
        <p:spPr>
          <a:xfrm>
            <a:off x="8627648" y="3312659"/>
            <a:ext cx="311526" cy="425407"/>
          </a:xfrm>
          <a:prstGeom prst="roundRect">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E61C88F-6819-984D-8127-C1478C9A6C80}"/>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Shell Space</a:t>
                </a:r>
                <a:r>
                  <a:rPr lang="en-US" dirty="0">
                    <a:solidFill>
                      <a:schemeClr val="accent2"/>
                    </a:solidFill>
                    <a:latin typeface="UD Digi Kyokasho NK-R" panose="02020400000000000000" pitchFamily="18" charset="-128"/>
                    <a:ea typeface="UD Digi Kyokasho NK-R" panose="02020400000000000000" pitchFamily="18" charset="-128"/>
                  </a:rPr>
                  <a:t> </a:t>
                </a:r>
                <a14:m>
                  <m:oMath xmlns:m="http://schemas.openxmlformats.org/officeDocument/2006/math">
                    <m:d>
                      <m:dPr>
                        <m:ctrlPr>
                          <a:rPr lang="en-US" sz="3600" b="0" i="1" smtClean="0">
                            <a:solidFill>
                              <a:schemeClr val="accent2"/>
                            </a:solidFill>
                            <a:latin typeface="Cambria Math" panose="02040503050406030204" pitchFamily="18" charset="0"/>
                          </a:rPr>
                        </m:ctrlPr>
                      </m:dPr>
                      <m:e>
                        <m:r>
                          <a:rPr lang="en-US" sz="3600" i="1">
                            <a:solidFill>
                              <a:schemeClr val="accent2"/>
                            </a:solidFill>
                            <a:latin typeface="Cambria Math" panose="02040503050406030204" pitchFamily="18" charset="0"/>
                            <a:ea typeface="Cambria Math" panose="02040503050406030204" pitchFamily="18" charset="0"/>
                          </a:rPr>
                          <m:t>𝛼</m:t>
                        </m:r>
                        <m:r>
                          <a:rPr lang="en-US" sz="3600" b="0" i="1" smtClean="0">
                            <a:solidFill>
                              <a:schemeClr val="accent2"/>
                            </a:solidFill>
                            <a:latin typeface="Cambria Math" panose="02040503050406030204" pitchFamily="18" charset="0"/>
                            <a:ea typeface="Cambria Math" panose="02040503050406030204" pitchFamily="18" charset="0"/>
                          </a:rPr>
                          <m:t>,</m:t>
                        </m:r>
                        <m:r>
                          <a:rPr lang="en-US" sz="3600" i="1" smtClean="0">
                            <a:solidFill>
                              <a:schemeClr val="accent2"/>
                            </a:solidFill>
                            <a:latin typeface="Cambria Math" panose="02040503050406030204" pitchFamily="18" charset="0"/>
                            <a:ea typeface="Cambria Math" panose="02040503050406030204" pitchFamily="18" charset="0"/>
                          </a:rPr>
                          <m:t>𝛽</m:t>
                        </m:r>
                        <m:r>
                          <a:rPr lang="en-US" sz="3600" b="0" i="1" smtClean="0">
                            <a:solidFill>
                              <a:schemeClr val="accent2"/>
                            </a:solidFill>
                            <a:latin typeface="Cambria Math" panose="02040503050406030204" pitchFamily="18" charset="0"/>
                            <a:ea typeface="Cambria Math" panose="02040503050406030204" pitchFamily="18" charset="0"/>
                          </a:rPr>
                          <m:t>,</m:t>
                        </m:r>
                        <m:r>
                          <a:rPr lang="en-US" sz="3600" b="0" i="1" smtClean="0">
                            <a:solidFill>
                              <a:schemeClr val="accent2"/>
                            </a:solidFill>
                            <a:latin typeface="Cambria Math" panose="02040503050406030204" pitchFamily="18" charset="0"/>
                            <a:ea typeface="Cambria Math" panose="02040503050406030204" pitchFamily="18" charset="0"/>
                          </a:rPr>
                          <m:t>h</m:t>
                        </m:r>
                      </m:e>
                    </m:d>
                  </m:oMath>
                </a14:m>
                <a:endParaRPr lang="en-US" dirty="0">
                  <a:latin typeface="UD Digi Kyokasho NK-R" panose="02020400000000000000" pitchFamily="18" charset="-128"/>
                  <a:ea typeface="UD Digi Kyokasho NK-R" panose="02020400000000000000" pitchFamily="18" charset="-128"/>
                </a:endParaRPr>
              </a:p>
            </p:txBody>
          </p:sp>
        </mc:Choice>
        <mc:Fallback xmlns="">
          <p:sp>
            <p:nvSpPr>
              <p:cNvPr id="2" name="Title 1">
                <a:extLst>
                  <a:ext uri="{FF2B5EF4-FFF2-40B4-BE49-F238E27FC236}">
                    <a16:creationId xmlns:a16="http://schemas.microsoft.com/office/drawing/2014/main" id="{BE61C88F-6819-984D-8127-C1478C9A6C80}"/>
                  </a:ext>
                </a:extLst>
              </p:cNvPr>
              <p:cNvSpPr>
                <a:spLocks noGrp="1" noRot="1" noChangeAspect="1" noMove="1" noResize="1" noEditPoints="1" noAdjustHandles="1" noChangeArrowheads="1" noChangeShapeType="1" noTextEdit="1"/>
              </p:cNvSpPr>
              <p:nvPr>
                <p:ph type="title"/>
              </p:nvPr>
            </p:nvSpPr>
            <p:spPr>
              <a:blipFill>
                <a:blip r:embed="rId3"/>
                <a:stretch>
                  <a:fillRect l="-1958" b="-8571"/>
                </a:stretch>
              </a:blipFill>
            </p:spPr>
            <p:txBody>
              <a:bodyPr/>
              <a:lstStyle/>
              <a:p>
                <a:r>
                  <a:rPr lang="en-JP">
                    <a:noFill/>
                  </a:rPr>
                  <a:t> </a:t>
                </a:r>
              </a:p>
            </p:txBody>
          </p:sp>
        </mc:Fallback>
      </mc:AlternateContent>
      <p:pic>
        <p:nvPicPr>
          <p:cNvPr id="7" name="Content Placeholder 6" descr="A triangle shaped object with blue lines&#10;&#10;Description automatically generated">
            <a:extLst>
              <a:ext uri="{FF2B5EF4-FFF2-40B4-BE49-F238E27FC236}">
                <a16:creationId xmlns:a16="http://schemas.microsoft.com/office/drawing/2014/main" id="{EBD70DD1-015C-F182-405C-E1279B28B50D}"/>
              </a:ext>
            </a:extLst>
          </p:cNvPr>
          <p:cNvPicPr>
            <a:picLocks noGrp="1" noChangeAspect="1"/>
          </p:cNvPicPr>
          <p:nvPr>
            <p:ph idx="1"/>
          </p:nvPr>
        </p:nvPicPr>
        <p:blipFill>
          <a:blip r:embed="rId4"/>
          <a:stretch>
            <a:fillRect/>
          </a:stretch>
        </p:blipFill>
        <p:spPr>
          <a:xfrm>
            <a:off x="30006" y="3057525"/>
            <a:ext cx="5105400" cy="2871788"/>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C6AB15-2EE7-A15E-4228-2F1B76C357C5}"/>
                  </a:ext>
                </a:extLst>
              </p:cNvPr>
              <p:cNvSpPr txBox="1"/>
              <p:nvPr/>
            </p:nvSpPr>
            <p:spPr>
              <a:xfrm>
                <a:off x="5135406" y="3295187"/>
                <a:ext cx="7026588" cy="1169551"/>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𝑆</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h</m:t>
                          </m:r>
                        </m:e>
                      </m:d>
                      <m:r>
                        <a:rPr lang="en-US" sz="280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i="1">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h</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𝑁</m:t>
                          </m:r>
                        </m:e>
                        <m:sub>
                          <m:r>
                            <a:rPr lang="en-US" sz="2800" i="1">
                              <a:solidFill>
                                <a:schemeClr val="bg1"/>
                              </a:solidFill>
                              <a:latin typeface="Cambria Math" panose="02040503050406030204" pitchFamily="18" charset="0"/>
                            </a:rPr>
                            <m:t>𝑖</m:t>
                          </m:r>
                        </m:sub>
                      </m:sSub>
                    </m:oMath>
                  </m:oMathPara>
                </a14:m>
                <a:endParaRPr lang="en-US" sz="2400" dirty="0">
                  <a:solidFill>
                    <a:schemeClr val="bg1"/>
                  </a:solidFill>
                </a:endParaRPr>
              </a:p>
              <a:p>
                <a:pPr algn="ctr"/>
                <a:endParaRPr lang="en-US" sz="240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rPr>
                        <m:t>𝑆</m:t>
                      </m:r>
                      <m:d>
                        <m:dPr>
                          <m:ctrlPr>
                            <a:rPr lang="en-US" sz="2400" b="0" i="1" smtClean="0">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r>
                            <a:rPr lang="en-US" sz="2400" i="1" smtClean="0">
                              <a:solidFill>
                                <a:schemeClr val="bg1"/>
                              </a:solidFill>
                              <a:latin typeface="Cambria Math" panose="02040503050406030204" pitchFamily="18" charset="0"/>
                              <a:ea typeface="Cambria Math" panose="02040503050406030204" pitchFamily="18" charset="0"/>
                            </a:rPr>
                            <m:t>𝛽</m:t>
                          </m:r>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h</m:t>
                          </m:r>
                        </m:e>
                      </m:d>
                      <m:r>
                        <a:rPr lang="en-US" sz="240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1−</m:t>
                          </m:r>
                          <m:r>
                            <a:rPr lang="en-US" sz="2400" i="1">
                              <a:solidFill>
                                <a:schemeClr val="bg1"/>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𝛽</m:t>
                          </m:r>
                        </m:e>
                      </m:d>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0</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e>
                      </m:d>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𝛼</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e>
                      </m:d>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𝛽</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r>
                            <a:rPr lang="en-US" sz="2400" i="1">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e>
                      </m:d>
                    </m:oMath>
                  </m:oMathPara>
                </a14:m>
                <a:endParaRPr lang="en-US" sz="2400" dirty="0">
                  <a:solidFill>
                    <a:schemeClr val="bg1"/>
                  </a:solidFill>
                </a:endParaRPr>
              </a:p>
            </p:txBody>
          </p:sp>
        </mc:Choice>
        <mc:Fallback xmlns="">
          <p:sp>
            <p:nvSpPr>
              <p:cNvPr id="10" name="TextBox 9">
                <a:extLst>
                  <a:ext uri="{FF2B5EF4-FFF2-40B4-BE49-F238E27FC236}">
                    <a16:creationId xmlns:a16="http://schemas.microsoft.com/office/drawing/2014/main" id="{72C6AB15-2EE7-A15E-4228-2F1B76C357C5}"/>
                  </a:ext>
                </a:extLst>
              </p:cNvPr>
              <p:cNvSpPr txBox="1">
                <a:spLocks noRot="1" noChangeAspect="1" noMove="1" noResize="1" noEditPoints="1" noAdjustHandles="1" noChangeArrowheads="1" noChangeShapeType="1" noTextEdit="1"/>
              </p:cNvSpPr>
              <p:nvPr/>
            </p:nvSpPr>
            <p:spPr>
              <a:xfrm>
                <a:off x="5135406" y="3295187"/>
                <a:ext cx="7026588" cy="1169551"/>
              </a:xfrm>
              <a:prstGeom prst="rect">
                <a:avLst/>
              </a:prstGeom>
              <a:blipFill>
                <a:blip r:embed="rId5"/>
                <a:stretch>
                  <a:fillRect b="-9677"/>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3" name="TextBox 3">
                <a:extLst>
                  <a:ext uri="{FF2B5EF4-FFF2-40B4-BE49-F238E27FC236}">
                    <a16:creationId xmlns:a16="http://schemas.microsoft.com/office/drawing/2014/main" id="{CCDE81B1-AAD1-E3B8-93F8-B13109D9485B}"/>
                  </a:ext>
                </a:extLst>
              </p:cNvPr>
              <p:cNvSpPr txBox="1"/>
              <p:nvPr/>
            </p:nvSpPr>
            <p:spPr>
              <a:xfrm>
                <a:off x="1071413" y="5210774"/>
                <a:ext cx="4776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0</m:t>
                          </m:r>
                        </m:sub>
                      </m:sSub>
                    </m:oMath>
                  </m:oMathPara>
                </a14:m>
                <a:endParaRPr lang="en-JP" dirty="0"/>
              </a:p>
            </p:txBody>
          </p:sp>
        </mc:Choice>
        <mc:Fallback xmlns="">
          <p:sp>
            <p:nvSpPr>
              <p:cNvPr id="23" name="TextBox 3">
                <a:extLst>
                  <a:ext uri="{FF2B5EF4-FFF2-40B4-BE49-F238E27FC236}">
                    <a16:creationId xmlns:a16="http://schemas.microsoft.com/office/drawing/2014/main" id="{CCDE81B1-AAD1-E3B8-93F8-B13109D9485B}"/>
                  </a:ext>
                </a:extLst>
              </p:cNvPr>
              <p:cNvSpPr txBox="1">
                <a:spLocks noRot="1" noChangeAspect="1" noMove="1" noResize="1" noEditPoints="1" noAdjustHandles="1" noChangeArrowheads="1" noChangeShapeType="1" noTextEdit="1"/>
              </p:cNvSpPr>
              <p:nvPr/>
            </p:nvSpPr>
            <p:spPr>
              <a:xfrm>
                <a:off x="1071413" y="5210774"/>
                <a:ext cx="477652"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TextBox 4">
                <a:extLst>
                  <a:ext uri="{FF2B5EF4-FFF2-40B4-BE49-F238E27FC236}">
                    <a16:creationId xmlns:a16="http://schemas.microsoft.com/office/drawing/2014/main" id="{23CEDA01-690A-013B-110D-951772056519}"/>
                  </a:ext>
                </a:extLst>
              </p:cNvPr>
              <p:cNvSpPr txBox="1"/>
              <p:nvPr/>
            </p:nvSpPr>
            <p:spPr>
              <a:xfrm>
                <a:off x="3918411" y="5581168"/>
                <a:ext cx="4006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1</m:t>
                          </m:r>
                        </m:sub>
                      </m:sSub>
                    </m:oMath>
                  </m:oMathPara>
                </a14:m>
                <a:endParaRPr lang="en-JP" dirty="0"/>
              </a:p>
            </p:txBody>
          </p:sp>
        </mc:Choice>
        <mc:Fallback xmlns="">
          <p:sp>
            <p:nvSpPr>
              <p:cNvPr id="24" name="TextBox 4">
                <a:extLst>
                  <a:ext uri="{FF2B5EF4-FFF2-40B4-BE49-F238E27FC236}">
                    <a16:creationId xmlns:a16="http://schemas.microsoft.com/office/drawing/2014/main" id="{23CEDA01-690A-013B-110D-951772056519}"/>
                  </a:ext>
                </a:extLst>
              </p:cNvPr>
              <p:cNvSpPr txBox="1">
                <a:spLocks noRot="1" noChangeAspect="1" noMove="1" noResize="1" noEditPoints="1" noAdjustHandles="1" noChangeArrowheads="1" noChangeShapeType="1" noTextEdit="1"/>
              </p:cNvSpPr>
              <p:nvPr/>
            </p:nvSpPr>
            <p:spPr>
              <a:xfrm>
                <a:off x="3918411" y="5581168"/>
                <a:ext cx="40067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TextBox 5">
                <a:extLst>
                  <a:ext uri="{FF2B5EF4-FFF2-40B4-BE49-F238E27FC236}">
                    <a16:creationId xmlns:a16="http://schemas.microsoft.com/office/drawing/2014/main" id="{19CB341C-868D-5FC7-3ADF-2F9690F6C024}"/>
                  </a:ext>
                </a:extLst>
              </p:cNvPr>
              <p:cNvSpPr txBox="1"/>
              <p:nvPr/>
            </p:nvSpPr>
            <p:spPr>
              <a:xfrm>
                <a:off x="104065" y="3579738"/>
                <a:ext cx="656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𝑁</m:t>
                          </m:r>
                        </m:e>
                        <m:sub>
                          <m:r>
                            <a:rPr lang="en-US" sz="1800" b="0" i="1" smtClean="0">
                              <a:solidFill>
                                <a:schemeClr val="bg1"/>
                              </a:solidFill>
                              <a:latin typeface="Cambria Math" panose="02040503050406030204" pitchFamily="18" charset="0"/>
                            </a:rPr>
                            <m:t>0</m:t>
                          </m:r>
                        </m:sub>
                      </m:sSub>
                    </m:oMath>
                  </m:oMathPara>
                </a14:m>
                <a:endParaRPr lang="en-JP" dirty="0"/>
              </a:p>
            </p:txBody>
          </p:sp>
        </mc:Choice>
        <mc:Fallback xmlns="">
          <p:sp>
            <p:nvSpPr>
              <p:cNvPr id="25" name="TextBox 5">
                <a:extLst>
                  <a:ext uri="{FF2B5EF4-FFF2-40B4-BE49-F238E27FC236}">
                    <a16:creationId xmlns:a16="http://schemas.microsoft.com/office/drawing/2014/main" id="{19CB341C-868D-5FC7-3ADF-2F9690F6C024}"/>
                  </a:ext>
                </a:extLst>
              </p:cNvPr>
              <p:cNvSpPr txBox="1">
                <a:spLocks noRot="1" noChangeAspect="1" noMove="1" noResize="1" noEditPoints="1" noAdjustHandles="1" noChangeArrowheads="1" noChangeShapeType="1" noTextEdit="1"/>
              </p:cNvSpPr>
              <p:nvPr/>
            </p:nvSpPr>
            <p:spPr>
              <a:xfrm>
                <a:off x="104065" y="3579738"/>
                <a:ext cx="65686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TextBox 10">
                <a:extLst>
                  <a:ext uri="{FF2B5EF4-FFF2-40B4-BE49-F238E27FC236}">
                    <a16:creationId xmlns:a16="http://schemas.microsoft.com/office/drawing/2014/main" id="{A2E6EAA4-50D4-AFB5-BA86-FA69431D347A}"/>
                  </a:ext>
                </a:extLst>
              </p:cNvPr>
              <p:cNvSpPr txBox="1"/>
              <p:nvPr/>
            </p:nvSpPr>
            <p:spPr>
              <a:xfrm>
                <a:off x="4500566" y="4164431"/>
                <a:ext cx="656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𝑁</m:t>
                          </m:r>
                        </m:e>
                        <m:sub>
                          <m:r>
                            <a:rPr lang="en-US" sz="1800" b="0" i="1" smtClean="0">
                              <a:solidFill>
                                <a:schemeClr val="bg1"/>
                              </a:solidFill>
                              <a:latin typeface="Cambria Math" panose="02040503050406030204" pitchFamily="18" charset="0"/>
                            </a:rPr>
                            <m:t>1</m:t>
                          </m:r>
                        </m:sub>
                      </m:sSub>
                    </m:oMath>
                  </m:oMathPara>
                </a14:m>
                <a:endParaRPr lang="en-JP" dirty="0"/>
              </a:p>
            </p:txBody>
          </p:sp>
        </mc:Choice>
        <mc:Fallback xmlns="">
          <p:sp>
            <p:nvSpPr>
              <p:cNvPr id="26" name="TextBox 10">
                <a:extLst>
                  <a:ext uri="{FF2B5EF4-FFF2-40B4-BE49-F238E27FC236}">
                    <a16:creationId xmlns:a16="http://schemas.microsoft.com/office/drawing/2014/main" id="{A2E6EAA4-50D4-AFB5-BA86-FA69431D347A}"/>
                  </a:ext>
                </a:extLst>
              </p:cNvPr>
              <p:cNvSpPr txBox="1">
                <a:spLocks noRot="1" noChangeAspect="1" noMove="1" noResize="1" noEditPoints="1" noAdjustHandles="1" noChangeArrowheads="1" noChangeShapeType="1" noTextEdit="1"/>
              </p:cNvSpPr>
              <p:nvPr/>
            </p:nvSpPr>
            <p:spPr>
              <a:xfrm>
                <a:off x="4500566" y="4164431"/>
                <a:ext cx="65686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TextBox 11">
                <a:extLst>
                  <a:ext uri="{FF2B5EF4-FFF2-40B4-BE49-F238E27FC236}">
                    <a16:creationId xmlns:a16="http://schemas.microsoft.com/office/drawing/2014/main" id="{28B15D18-15F2-CD6C-9775-5F7F2AD6204B}"/>
                  </a:ext>
                </a:extLst>
              </p:cNvPr>
              <p:cNvSpPr txBox="1"/>
              <p:nvPr/>
            </p:nvSpPr>
            <p:spPr>
              <a:xfrm>
                <a:off x="3422459" y="3059668"/>
                <a:ext cx="656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𝑁</m:t>
                          </m:r>
                        </m:e>
                        <m:sub>
                          <m:r>
                            <a:rPr lang="en-US" sz="1800" b="0" i="1" smtClean="0">
                              <a:solidFill>
                                <a:schemeClr val="bg1"/>
                              </a:solidFill>
                              <a:latin typeface="Cambria Math" panose="02040503050406030204" pitchFamily="18" charset="0"/>
                            </a:rPr>
                            <m:t>2</m:t>
                          </m:r>
                        </m:sub>
                      </m:sSub>
                    </m:oMath>
                  </m:oMathPara>
                </a14:m>
                <a:endParaRPr lang="en-JP" dirty="0"/>
              </a:p>
            </p:txBody>
          </p:sp>
        </mc:Choice>
        <mc:Fallback xmlns="">
          <p:sp>
            <p:nvSpPr>
              <p:cNvPr id="27" name="TextBox 11">
                <a:extLst>
                  <a:ext uri="{FF2B5EF4-FFF2-40B4-BE49-F238E27FC236}">
                    <a16:creationId xmlns:a16="http://schemas.microsoft.com/office/drawing/2014/main" id="{28B15D18-15F2-CD6C-9775-5F7F2AD6204B}"/>
                  </a:ext>
                </a:extLst>
              </p:cNvPr>
              <p:cNvSpPr txBox="1">
                <a:spLocks noRot="1" noChangeAspect="1" noMove="1" noResize="1" noEditPoints="1" noAdjustHandles="1" noChangeArrowheads="1" noChangeShapeType="1" noTextEdit="1"/>
              </p:cNvSpPr>
              <p:nvPr/>
            </p:nvSpPr>
            <p:spPr>
              <a:xfrm>
                <a:off x="3422459" y="3059668"/>
                <a:ext cx="656863" cy="369332"/>
              </a:xfrm>
              <a:prstGeom prst="rect">
                <a:avLst/>
              </a:prstGeom>
              <a:blipFill>
                <a:blip r:embed="rId9"/>
                <a:stretch>
                  <a:fillRect/>
                </a:stretch>
              </a:blipFill>
            </p:spPr>
            <p:txBody>
              <a:bodyPr/>
              <a:lstStyle/>
              <a:p>
                <a:r>
                  <a:rPr lang="ja-JP" altLang="en-US">
                    <a:noFill/>
                  </a:rPr>
                  <a:t> </a:t>
                </a:r>
              </a:p>
            </p:txBody>
          </p:sp>
        </mc:Fallback>
      </mc:AlternateContent>
      <p:sp>
        <p:nvSpPr>
          <p:cNvPr id="28" name="TextBox 7">
            <a:extLst>
              <a:ext uri="{FF2B5EF4-FFF2-40B4-BE49-F238E27FC236}">
                <a16:creationId xmlns:a16="http://schemas.microsoft.com/office/drawing/2014/main" id="{91DCAB26-A6F0-AA15-0683-7A500A7A4A61}"/>
              </a:ext>
            </a:extLst>
          </p:cNvPr>
          <p:cNvSpPr txBox="1"/>
          <p:nvPr/>
        </p:nvSpPr>
        <p:spPr>
          <a:xfrm>
            <a:off x="753902" y="5580106"/>
            <a:ext cx="2585100" cy="369332"/>
          </a:xfrm>
          <a:prstGeom prst="rect">
            <a:avLst/>
          </a:prstGeom>
          <a:noFill/>
        </p:spPr>
        <p:txBody>
          <a:bodyPr wrap="square" rtlCol="0">
            <a:spAutoFit/>
          </a:bodyPr>
          <a:lstStyle/>
          <a:p>
            <a:pPr algn="ctr"/>
            <a:r>
              <a:rPr lang="en-US" dirty="0">
                <a:solidFill>
                  <a:schemeClr val="bg2">
                    <a:lumMod val="75000"/>
                  </a:schemeClr>
                </a:solidFill>
                <a:latin typeface="UD Digi Kyokasho NK-R" panose="02020400000000000000" pitchFamily="18" charset="-128"/>
                <a:ea typeface="UD Digi Kyokasho NK-R" panose="02020400000000000000" pitchFamily="18" charset="-128"/>
              </a:rPr>
              <a:t>Base mesh triangle</a:t>
            </a:r>
            <a:endParaRPr lang="en-JP" dirty="0">
              <a:solidFill>
                <a:schemeClr val="bg2">
                  <a:lumMod val="75000"/>
                </a:schemeClr>
              </a:solidFill>
              <a:latin typeface="UD Digi Kyokasho NK-R" panose="02020400000000000000" pitchFamily="18" charset="-128"/>
              <a:ea typeface="UD Digi Kyokasho NK-R" panose="02020400000000000000" pitchFamily="18" charset="-128"/>
            </a:endParaRPr>
          </a:p>
        </p:txBody>
      </p:sp>
      <p:sp>
        <p:nvSpPr>
          <p:cNvPr id="29" name="TextBox 8">
            <a:extLst>
              <a:ext uri="{FF2B5EF4-FFF2-40B4-BE49-F238E27FC236}">
                <a16:creationId xmlns:a16="http://schemas.microsoft.com/office/drawing/2014/main" id="{5C51893B-AD5D-3844-2721-4073F16D9636}"/>
              </a:ext>
            </a:extLst>
          </p:cNvPr>
          <p:cNvSpPr txBox="1"/>
          <p:nvPr/>
        </p:nvSpPr>
        <p:spPr>
          <a:xfrm>
            <a:off x="193694" y="3042175"/>
            <a:ext cx="2585100" cy="369332"/>
          </a:xfrm>
          <a:prstGeom prst="rect">
            <a:avLst/>
          </a:prstGeom>
          <a:noFill/>
        </p:spPr>
        <p:txBody>
          <a:bodyPr wrap="square" rtlCol="0">
            <a:spAutoFit/>
          </a:bodyPr>
          <a:lstStyle/>
          <a:p>
            <a:pPr algn="ctr"/>
            <a:r>
              <a:rPr lang="en-US" dirty="0">
                <a:solidFill>
                  <a:schemeClr val="bg2">
                    <a:lumMod val="75000"/>
                  </a:schemeClr>
                </a:solidFill>
                <a:latin typeface="UD Digi Kyokasho NK-R" panose="02020400000000000000" pitchFamily="18" charset="-128"/>
                <a:ea typeface="UD Digi Kyokasho NK-R" panose="02020400000000000000" pitchFamily="18" charset="-128"/>
              </a:rPr>
              <a:t>Offset mesh triangle</a:t>
            </a:r>
            <a:endParaRPr lang="en-JP" dirty="0">
              <a:solidFill>
                <a:schemeClr val="bg2">
                  <a:lumMod val="75000"/>
                </a:schemeClr>
              </a:solidFill>
              <a:latin typeface="UD Digi Kyokasho NK-R" panose="02020400000000000000" pitchFamily="18" charset="-128"/>
              <a:ea typeface="UD Digi Kyokasho NK-R" panose="02020400000000000000" pitchFamily="18" charset="-128"/>
            </a:endParaRPr>
          </a:p>
        </p:txBody>
      </p:sp>
      <p:cxnSp>
        <p:nvCxnSpPr>
          <p:cNvPr id="30" name="Straight Arrow Connector 2">
            <a:extLst>
              <a:ext uri="{FF2B5EF4-FFF2-40B4-BE49-F238E27FC236}">
                <a16:creationId xmlns:a16="http://schemas.microsoft.com/office/drawing/2014/main" id="{D0479FEC-FAF2-A2A2-8B60-0136DE66D674}"/>
              </a:ext>
            </a:extLst>
          </p:cNvPr>
          <p:cNvCxnSpPr>
            <a:cxnSpLocks/>
          </p:cNvCxnSpPr>
          <p:nvPr/>
        </p:nvCxnSpPr>
        <p:spPr>
          <a:xfrm flipV="1">
            <a:off x="3918411" y="4397957"/>
            <a:ext cx="729106" cy="1366815"/>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2">
            <a:extLst>
              <a:ext uri="{FF2B5EF4-FFF2-40B4-BE49-F238E27FC236}">
                <a16:creationId xmlns:a16="http://schemas.microsoft.com/office/drawing/2014/main" id="{E6A1E7C5-4BF4-4CD8-73CE-7DA95D084124}"/>
              </a:ext>
            </a:extLst>
          </p:cNvPr>
          <p:cNvCxnSpPr>
            <a:cxnSpLocks/>
            <a:stCxn id="23" idx="0"/>
          </p:cNvCxnSpPr>
          <p:nvPr/>
        </p:nvCxnSpPr>
        <p:spPr>
          <a:xfrm flipH="1" flipV="1">
            <a:off x="425789" y="3964420"/>
            <a:ext cx="884450" cy="1246354"/>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2">
            <a:extLst>
              <a:ext uri="{FF2B5EF4-FFF2-40B4-BE49-F238E27FC236}">
                <a16:creationId xmlns:a16="http://schemas.microsoft.com/office/drawing/2014/main" id="{78CF2733-6B27-4C95-CC3E-AD5C6A79DC46}"/>
              </a:ext>
            </a:extLst>
          </p:cNvPr>
          <p:cNvCxnSpPr>
            <a:cxnSpLocks/>
          </p:cNvCxnSpPr>
          <p:nvPr/>
        </p:nvCxnSpPr>
        <p:spPr>
          <a:xfrm flipV="1">
            <a:off x="3210870" y="3102803"/>
            <a:ext cx="142092" cy="568757"/>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177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D477C7C-D3B9-1BE3-A856-0541A82E351E}"/>
              </a:ext>
            </a:extLst>
          </p:cNvPr>
          <p:cNvSpPr/>
          <p:nvPr/>
        </p:nvSpPr>
        <p:spPr>
          <a:xfrm>
            <a:off x="9307962" y="3331332"/>
            <a:ext cx="285644" cy="369332"/>
          </a:xfrm>
          <a:prstGeom prst="roundRect">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Rounded Rectangle 2">
            <a:extLst>
              <a:ext uri="{FF2B5EF4-FFF2-40B4-BE49-F238E27FC236}">
                <a16:creationId xmlns:a16="http://schemas.microsoft.com/office/drawing/2014/main" id="{AE4746BD-0ACB-E553-19B8-6F326285FC8F}"/>
              </a:ext>
            </a:extLst>
          </p:cNvPr>
          <p:cNvSpPr/>
          <p:nvPr/>
        </p:nvSpPr>
        <p:spPr>
          <a:xfrm>
            <a:off x="7014615" y="4095407"/>
            <a:ext cx="1589320" cy="369332"/>
          </a:xfrm>
          <a:prstGeom prst="roundRect">
            <a:avLst/>
          </a:prstGeom>
          <a:solidFill>
            <a:srgbClr val="92D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7" name="Rounded Rectangle 16">
            <a:extLst>
              <a:ext uri="{FF2B5EF4-FFF2-40B4-BE49-F238E27FC236}">
                <a16:creationId xmlns:a16="http://schemas.microsoft.com/office/drawing/2014/main" id="{27C4E1AB-1E4D-0C7E-6667-A6C0A3898F6A}"/>
              </a:ext>
            </a:extLst>
          </p:cNvPr>
          <p:cNvSpPr/>
          <p:nvPr/>
        </p:nvSpPr>
        <p:spPr>
          <a:xfrm>
            <a:off x="9604939" y="4092052"/>
            <a:ext cx="285644" cy="369332"/>
          </a:xfrm>
          <a:prstGeom prst="roundRect">
            <a:avLst/>
          </a:prstGeom>
          <a:solidFill>
            <a:srgbClr val="92D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 name="Rounded Rectangle 17">
            <a:extLst>
              <a:ext uri="{FF2B5EF4-FFF2-40B4-BE49-F238E27FC236}">
                <a16:creationId xmlns:a16="http://schemas.microsoft.com/office/drawing/2014/main" id="{0A20DD39-60B9-14C2-431A-0BABDB2DA163}"/>
              </a:ext>
            </a:extLst>
          </p:cNvPr>
          <p:cNvSpPr/>
          <p:nvPr/>
        </p:nvSpPr>
        <p:spPr>
          <a:xfrm>
            <a:off x="10858317" y="4092052"/>
            <a:ext cx="285644" cy="369332"/>
          </a:xfrm>
          <a:prstGeom prst="roundRect">
            <a:avLst/>
          </a:prstGeom>
          <a:solidFill>
            <a:srgbClr val="92D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E61C88F-6819-984D-8127-C1478C9A6C80}"/>
                  </a:ext>
                </a:extLst>
              </p:cNvPr>
              <p:cNvSpPr>
                <a:spLocks noGrp="1"/>
              </p:cNvSpPr>
              <p:nvPr>
                <p:ph type="title"/>
              </p:nvPr>
            </p:nvSpPr>
            <p:spPr/>
            <p:txBody>
              <a:bodyPr/>
              <a:lstStyle/>
              <a:p>
                <a:r>
                  <a:rPr lang="en-US" dirty="0">
                    <a:latin typeface="UD Digi Kyokasho NK-R" panose="02020400000000000000" pitchFamily="18" charset="-128"/>
                    <a:ea typeface="UD Digi Kyokasho NK-R" panose="02020400000000000000" pitchFamily="18" charset="-128"/>
                  </a:rPr>
                  <a:t>Shell Space</a:t>
                </a:r>
                <a:r>
                  <a:rPr lang="en-US" dirty="0">
                    <a:solidFill>
                      <a:schemeClr val="accent2"/>
                    </a:solidFill>
                    <a:latin typeface="UD Digi Kyokasho NK-R" panose="02020400000000000000" pitchFamily="18" charset="-128"/>
                    <a:ea typeface="UD Digi Kyokasho NK-R" panose="02020400000000000000" pitchFamily="18" charset="-128"/>
                  </a:rPr>
                  <a:t> </a:t>
                </a:r>
                <a14:m>
                  <m:oMath xmlns:m="http://schemas.openxmlformats.org/officeDocument/2006/math">
                    <m:d>
                      <m:dPr>
                        <m:ctrlPr>
                          <a:rPr lang="en-US" sz="3600" b="0" i="1" smtClean="0">
                            <a:solidFill>
                              <a:schemeClr val="accent2"/>
                            </a:solidFill>
                            <a:latin typeface="Cambria Math" panose="02040503050406030204" pitchFamily="18" charset="0"/>
                          </a:rPr>
                        </m:ctrlPr>
                      </m:dPr>
                      <m:e>
                        <m:r>
                          <a:rPr lang="en-US" sz="3600" i="1">
                            <a:solidFill>
                              <a:schemeClr val="accent2"/>
                            </a:solidFill>
                            <a:latin typeface="Cambria Math" panose="02040503050406030204" pitchFamily="18" charset="0"/>
                            <a:ea typeface="Cambria Math" panose="02040503050406030204" pitchFamily="18" charset="0"/>
                          </a:rPr>
                          <m:t>𝛼</m:t>
                        </m:r>
                        <m:r>
                          <a:rPr lang="en-US" sz="3600" b="0" i="1" smtClean="0">
                            <a:solidFill>
                              <a:schemeClr val="accent2"/>
                            </a:solidFill>
                            <a:latin typeface="Cambria Math" panose="02040503050406030204" pitchFamily="18" charset="0"/>
                            <a:ea typeface="Cambria Math" panose="02040503050406030204" pitchFamily="18" charset="0"/>
                          </a:rPr>
                          <m:t>,</m:t>
                        </m:r>
                        <m:r>
                          <a:rPr lang="en-US" sz="3600" i="1" smtClean="0">
                            <a:solidFill>
                              <a:schemeClr val="accent2"/>
                            </a:solidFill>
                            <a:latin typeface="Cambria Math" panose="02040503050406030204" pitchFamily="18" charset="0"/>
                            <a:ea typeface="Cambria Math" panose="02040503050406030204" pitchFamily="18" charset="0"/>
                          </a:rPr>
                          <m:t>𝛽</m:t>
                        </m:r>
                        <m:r>
                          <a:rPr lang="en-US" sz="3600" b="0" i="1" smtClean="0">
                            <a:solidFill>
                              <a:schemeClr val="accent2"/>
                            </a:solidFill>
                            <a:latin typeface="Cambria Math" panose="02040503050406030204" pitchFamily="18" charset="0"/>
                            <a:ea typeface="Cambria Math" panose="02040503050406030204" pitchFamily="18" charset="0"/>
                          </a:rPr>
                          <m:t>,</m:t>
                        </m:r>
                        <m:r>
                          <a:rPr lang="en-US" sz="3600" b="0" i="1" smtClean="0">
                            <a:solidFill>
                              <a:schemeClr val="accent2"/>
                            </a:solidFill>
                            <a:latin typeface="Cambria Math" panose="02040503050406030204" pitchFamily="18" charset="0"/>
                            <a:ea typeface="Cambria Math" panose="02040503050406030204" pitchFamily="18" charset="0"/>
                          </a:rPr>
                          <m:t>h</m:t>
                        </m:r>
                      </m:e>
                    </m:d>
                  </m:oMath>
                </a14:m>
                <a:endParaRPr lang="en-US" dirty="0">
                  <a:latin typeface="UD Digi Kyokasho NK-R" panose="02020400000000000000" pitchFamily="18" charset="-128"/>
                  <a:ea typeface="UD Digi Kyokasho NK-R" panose="02020400000000000000" pitchFamily="18" charset="-128"/>
                </a:endParaRPr>
              </a:p>
            </p:txBody>
          </p:sp>
        </mc:Choice>
        <mc:Fallback xmlns="">
          <p:sp>
            <p:nvSpPr>
              <p:cNvPr id="2" name="Title 1">
                <a:extLst>
                  <a:ext uri="{FF2B5EF4-FFF2-40B4-BE49-F238E27FC236}">
                    <a16:creationId xmlns:a16="http://schemas.microsoft.com/office/drawing/2014/main" id="{BE61C88F-6819-984D-8127-C1478C9A6C80}"/>
                  </a:ext>
                </a:extLst>
              </p:cNvPr>
              <p:cNvSpPr>
                <a:spLocks noGrp="1" noRot="1" noChangeAspect="1" noMove="1" noResize="1" noEditPoints="1" noAdjustHandles="1" noChangeArrowheads="1" noChangeShapeType="1" noTextEdit="1"/>
              </p:cNvSpPr>
              <p:nvPr>
                <p:ph type="title"/>
              </p:nvPr>
            </p:nvSpPr>
            <p:spPr>
              <a:blipFill>
                <a:blip r:embed="rId3"/>
                <a:stretch>
                  <a:fillRect l="-1958" b="-8571"/>
                </a:stretch>
              </a:blipFill>
            </p:spPr>
            <p:txBody>
              <a:bodyPr/>
              <a:lstStyle/>
              <a:p>
                <a:r>
                  <a:rPr lang="en-JP">
                    <a:noFill/>
                  </a:rPr>
                  <a:t> </a:t>
                </a:r>
              </a:p>
            </p:txBody>
          </p:sp>
        </mc:Fallback>
      </mc:AlternateContent>
      <p:pic>
        <p:nvPicPr>
          <p:cNvPr id="7" name="Content Placeholder 6" descr="A triangle shaped object with blue lines&#10;&#10;Description automatically generated">
            <a:extLst>
              <a:ext uri="{FF2B5EF4-FFF2-40B4-BE49-F238E27FC236}">
                <a16:creationId xmlns:a16="http://schemas.microsoft.com/office/drawing/2014/main" id="{EBD70DD1-015C-F182-405C-E1279B28B50D}"/>
              </a:ext>
            </a:extLst>
          </p:cNvPr>
          <p:cNvPicPr>
            <a:picLocks noGrp="1" noChangeAspect="1"/>
          </p:cNvPicPr>
          <p:nvPr>
            <p:ph idx="1"/>
          </p:nvPr>
        </p:nvPicPr>
        <p:blipFill>
          <a:blip r:embed="rId4"/>
          <a:stretch>
            <a:fillRect/>
          </a:stretch>
        </p:blipFill>
        <p:spPr>
          <a:xfrm>
            <a:off x="30006" y="3057525"/>
            <a:ext cx="5105400" cy="2871788"/>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C6AB15-2EE7-A15E-4228-2F1B76C357C5}"/>
                  </a:ext>
                </a:extLst>
              </p:cNvPr>
              <p:cNvSpPr txBox="1"/>
              <p:nvPr/>
            </p:nvSpPr>
            <p:spPr>
              <a:xfrm>
                <a:off x="5135406" y="3295187"/>
                <a:ext cx="7026588" cy="1169551"/>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𝑆</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h</m:t>
                          </m:r>
                        </m:e>
                      </m:d>
                      <m:r>
                        <a:rPr lang="en-US" sz="2800" i="1" smtClean="0">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i="1">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h</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𝑁</m:t>
                          </m:r>
                        </m:e>
                        <m:sub>
                          <m:r>
                            <a:rPr lang="en-US" sz="2800" i="1">
                              <a:solidFill>
                                <a:schemeClr val="bg1"/>
                              </a:solidFill>
                              <a:latin typeface="Cambria Math" panose="02040503050406030204" pitchFamily="18" charset="0"/>
                            </a:rPr>
                            <m:t>𝑖</m:t>
                          </m:r>
                        </m:sub>
                      </m:sSub>
                    </m:oMath>
                  </m:oMathPara>
                </a14:m>
                <a:endParaRPr lang="en-US" sz="2400" dirty="0">
                  <a:solidFill>
                    <a:schemeClr val="bg1"/>
                  </a:solidFill>
                </a:endParaRPr>
              </a:p>
              <a:p>
                <a:pPr algn="ctr"/>
                <a:endParaRPr lang="en-US" sz="240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rPr>
                        <m:t>𝑆</m:t>
                      </m:r>
                      <m:d>
                        <m:dPr>
                          <m:ctrlPr>
                            <a:rPr lang="en-US" sz="2400" b="0" i="1" smtClean="0">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r>
                            <a:rPr lang="en-US" sz="2400" i="1" smtClean="0">
                              <a:solidFill>
                                <a:schemeClr val="bg1"/>
                              </a:solidFill>
                              <a:latin typeface="Cambria Math" panose="02040503050406030204" pitchFamily="18" charset="0"/>
                              <a:ea typeface="Cambria Math" panose="02040503050406030204" pitchFamily="18" charset="0"/>
                            </a:rPr>
                            <m:t>𝛽</m:t>
                          </m:r>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h</m:t>
                          </m:r>
                        </m:e>
                      </m:d>
                      <m:r>
                        <a:rPr lang="en-US" sz="240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1−</m:t>
                          </m:r>
                          <m:r>
                            <a:rPr lang="en-US" sz="2400" i="1">
                              <a:solidFill>
                                <a:schemeClr val="bg1"/>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𝛽</m:t>
                          </m:r>
                        </m:e>
                      </m:d>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0</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e>
                      </m:d>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𝛼</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e>
                      </m:d>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𝛽</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r>
                            <a:rPr lang="en-US" sz="2400" i="1">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e>
                      </m:d>
                    </m:oMath>
                  </m:oMathPara>
                </a14:m>
                <a:endParaRPr lang="en-US" sz="2400" dirty="0">
                  <a:solidFill>
                    <a:schemeClr val="bg1"/>
                  </a:solidFill>
                </a:endParaRPr>
              </a:p>
            </p:txBody>
          </p:sp>
        </mc:Choice>
        <mc:Fallback xmlns="">
          <p:sp>
            <p:nvSpPr>
              <p:cNvPr id="10" name="TextBox 9">
                <a:extLst>
                  <a:ext uri="{FF2B5EF4-FFF2-40B4-BE49-F238E27FC236}">
                    <a16:creationId xmlns:a16="http://schemas.microsoft.com/office/drawing/2014/main" id="{72C6AB15-2EE7-A15E-4228-2F1B76C357C5}"/>
                  </a:ext>
                </a:extLst>
              </p:cNvPr>
              <p:cNvSpPr txBox="1">
                <a:spLocks noRot="1" noChangeAspect="1" noMove="1" noResize="1" noEditPoints="1" noAdjustHandles="1" noChangeArrowheads="1" noChangeShapeType="1" noTextEdit="1"/>
              </p:cNvSpPr>
              <p:nvPr/>
            </p:nvSpPr>
            <p:spPr>
              <a:xfrm>
                <a:off x="5135406" y="3295187"/>
                <a:ext cx="7026588" cy="1169551"/>
              </a:xfrm>
              <a:prstGeom prst="rect">
                <a:avLst/>
              </a:prstGeom>
              <a:blipFill>
                <a:blip r:embed="rId5"/>
                <a:stretch>
                  <a:fillRect b="-9677"/>
                </a:stretch>
              </a:blipFill>
            </p:spPr>
            <p:txBody>
              <a:bodyPr/>
              <a:lstStyle/>
              <a:p>
                <a:r>
                  <a:rPr lang="en-JP">
                    <a:noFill/>
                  </a:rPr>
                  <a:t> </a:t>
                </a:r>
              </a:p>
            </p:txBody>
          </p:sp>
        </mc:Fallback>
      </mc:AlternateContent>
      <p:sp>
        <p:nvSpPr>
          <p:cNvPr id="13" name="TextBox 12">
            <a:extLst>
              <a:ext uri="{FF2B5EF4-FFF2-40B4-BE49-F238E27FC236}">
                <a16:creationId xmlns:a16="http://schemas.microsoft.com/office/drawing/2014/main" id="{D02C57CB-9856-6961-E605-BF1ABDC45DB2}"/>
              </a:ext>
            </a:extLst>
          </p:cNvPr>
          <p:cNvSpPr txBox="1"/>
          <p:nvPr/>
        </p:nvSpPr>
        <p:spPr>
          <a:xfrm>
            <a:off x="6116668" y="5306995"/>
            <a:ext cx="5301910" cy="369332"/>
          </a:xfrm>
          <a:prstGeom prst="rect">
            <a:avLst/>
          </a:prstGeom>
          <a:noFill/>
          <a:ln>
            <a:noFill/>
          </a:ln>
        </p:spPr>
        <p:txBody>
          <a:bodyPr wrap="square">
            <a:spAutoFit/>
          </a:bodyPr>
          <a:lstStyle/>
          <a:p>
            <a:pPr algn="ctr"/>
            <a:r>
              <a:rPr lang="en-US" sz="1800" dirty="0">
                <a:solidFill>
                  <a:schemeClr val="bg2">
                    <a:lumMod val="75000"/>
                  </a:schemeClr>
                </a:solidFill>
                <a:latin typeface="UD Digi Kyokasho NK-R" panose="02020400000000000000" pitchFamily="18" charset="-128"/>
                <a:ea typeface="UD Digi Kyokasho NK-R" panose="02020400000000000000" pitchFamily="18" charset="-128"/>
              </a:rPr>
              <a:t>Barycentric coordinates of base triangle</a:t>
            </a:r>
            <a:endParaRPr lang="en-JP" dirty="0">
              <a:solidFill>
                <a:schemeClr val="bg2">
                  <a:lumMod val="75000"/>
                </a:schemeClr>
              </a:solidFill>
            </a:endParaRPr>
          </a:p>
        </p:txBody>
      </p:sp>
      <p:cxnSp>
        <p:nvCxnSpPr>
          <p:cNvPr id="14" name="Straight Arrow Connector 13">
            <a:extLst>
              <a:ext uri="{FF2B5EF4-FFF2-40B4-BE49-F238E27FC236}">
                <a16:creationId xmlns:a16="http://schemas.microsoft.com/office/drawing/2014/main" id="{678F88F5-C6E9-0AF4-F193-958C8A9DE4F5}"/>
              </a:ext>
            </a:extLst>
          </p:cNvPr>
          <p:cNvCxnSpPr>
            <a:cxnSpLocks/>
            <a:stCxn id="13" idx="0"/>
          </p:cNvCxnSpPr>
          <p:nvPr/>
        </p:nvCxnSpPr>
        <p:spPr>
          <a:xfrm flipV="1">
            <a:off x="8767623" y="4464738"/>
            <a:ext cx="2170453" cy="842257"/>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780CCDD-CB73-909D-6A6B-ECB9AD97D67A}"/>
              </a:ext>
            </a:extLst>
          </p:cNvPr>
          <p:cNvCxnSpPr>
            <a:cxnSpLocks/>
            <a:stCxn id="13" idx="0"/>
          </p:cNvCxnSpPr>
          <p:nvPr/>
        </p:nvCxnSpPr>
        <p:spPr>
          <a:xfrm flipV="1">
            <a:off x="8767623" y="4464738"/>
            <a:ext cx="946868" cy="842257"/>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645CBC0-E3E2-3649-D416-1DF123EC1592}"/>
              </a:ext>
            </a:extLst>
          </p:cNvPr>
          <p:cNvCxnSpPr>
            <a:cxnSpLocks/>
            <a:stCxn id="13" idx="0"/>
          </p:cNvCxnSpPr>
          <p:nvPr/>
        </p:nvCxnSpPr>
        <p:spPr>
          <a:xfrm flipH="1" flipV="1">
            <a:off x="7812911" y="4464738"/>
            <a:ext cx="954712" cy="842257"/>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970F734-5D2F-2309-C8A0-220CF96126C4}"/>
              </a:ext>
            </a:extLst>
          </p:cNvPr>
          <p:cNvCxnSpPr>
            <a:cxnSpLocks/>
            <a:stCxn id="26" idx="2"/>
          </p:cNvCxnSpPr>
          <p:nvPr/>
        </p:nvCxnSpPr>
        <p:spPr>
          <a:xfrm>
            <a:off x="9433478" y="2689393"/>
            <a:ext cx="34613" cy="552798"/>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3DB74AF-3001-1F5A-292D-53C162EB6C63}"/>
              </a:ext>
            </a:extLst>
          </p:cNvPr>
          <p:cNvSpPr txBox="1"/>
          <p:nvPr/>
        </p:nvSpPr>
        <p:spPr>
          <a:xfrm>
            <a:off x="7525512" y="2320061"/>
            <a:ext cx="3815931" cy="369332"/>
          </a:xfrm>
          <a:prstGeom prst="rect">
            <a:avLst/>
          </a:prstGeom>
          <a:noFill/>
        </p:spPr>
        <p:txBody>
          <a:bodyPr wrap="square">
            <a:spAutoFit/>
          </a:bodyPr>
          <a:lstStyle/>
          <a:p>
            <a:pPr algn="ctr"/>
            <a:r>
              <a:rPr lang="en-US" sz="1800" dirty="0">
                <a:solidFill>
                  <a:schemeClr val="bg2">
                    <a:lumMod val="75000"/>
                  </a:schemeClr>
                </a:solidFill>
                <a:latin typeface="UD Digi Kyokasho NK-R" panose="02020400000000000000" pitchFamily="18" charset="-128"/>
                <a:ea typeface="UD Digi Kyokasho NK-R" panose="02020400000000000000" pitchFamily="18" charset="-128"/>
              </a:rPr>
              <a:t>Height depends on UV</a:t>
            </a:r>
            <a:endParaRPr lang="en-JP" dirty="0"/>
          </a:p>
        </p:txBody>
      </p:sp>
      <mc:AlternateContent xmlns:mc="http://schemas.openxmlformats.org/markup-compatibility/2006" xmlns:a14="http://schemas.microsoft.com/office/drawing/2010/main">
        <mc:Choice Requires="a14">
          <p:sp>
            <p:nvSpPr>
              <p:cNvPr id="27" name="TextBox 3">
                <a:extLst>
                  <a:ext uri="{FF2B5EF4-FFF2-40B4-BE49-F238E27FC236}">
                    <a16:creationId xmlns:a16="http://schemas.microsoft.com/office/drawing/2014/main" id="{FD487AA8-E685-EF13-3B36-98DADAC60428}"/>
                  </a:ext>
                </a:extLst>
              </p:cNvPr>
              <p:cNvSpPr txBox="1"/>
              <p:nvPr/>
            </p:nvSpPr>
            <p:spPr>
              <a:xfrm>
                <a:off x="1071413" y="5210774"/>
                <a:ext cx="4776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0</m:t>
                          </m:r>
                        </m:sub>
                      </m:sSub>
                    </m:oMath>
                  </m:oMathPara>
                </a14:m>
                <a:endParaRPr lang="en-JP" dirty="0"/>
              </a:p>
            </p:txBody>
          </p:sp>
        </mc:Choice>
        <mc:Fallback xmlns="">
          <p:sp>
            <p:nvSpPr>
              <p:cNvPr id="27" name="TextBox 3">
                <a:extLst>
                  <a:ext uri="{FF2B5EF4-FFF2-40B4-BE49-F238E27FC236}">
                    <a16:creationId xmlns:a16="http://schemas.microsoft.com/office/drawing/2014/main" id="{FD487AA8-E685-EF13-3B36-98DADAC60428}"/>
                  </a:ext>
                </a:extLst>
              </p:cNvPr>
              <p:cNvSpPr txBox="1">
                <a:spLocks noRot="1" noChangeAspect="1" noMove="1" noResize="1" noEditPoints="1" noAdjustHandles="1" noChangeArrowheads="1" noChangeShapeType="1" noTextEdit="1"/>
              </p:cNvSpPr>
              <p:nvPr/>
            </p:nvSpPr>
            <p:spPr>
              <a:xfrm>
                <a:off x="1071413" y="5210774"/>
                <a:ext cx="477652"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TextBox 4">
                <a:extLst>
                  <a:ext uri="{FF2B5EF4-FFF2-40B4-BE49-F238E27FC236}">
                    <a16:creationId xmlns:a16="http://schemas.microsoft.com/office/drawing/2014/main" id="{76DF0AA3-8B4F-DA8E-EA98-EB762AF92991}"/>
                  </a:ext>
                </a:extLst>
              </p:cNvPr>
              <p:cNvSpPr txBox="1"/>
              <p:nvPr/>
            </p:nvSpPr>
            <p:spPr>
              <a:xfrm>
                <a:off x="3918411" y="5581168"/>
                <a:ext cx="4006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1</m:t>
                          </m:r>
                        </m:sub>
                      </m:sSub>
                    </m:oMath>
                  </m:oMathPara>
                </a14:m>
                <a:endParaRPr lang="en-JP" dirty="0"/>
              </a:p>
            </p:txBody>
          </p:sp>
        </mc:Choice>
        <mc:Fallback xmlns="">
          <p:sp>
            <p:nvSpPr>
              <p:cNvPr id="28" name="TextBox 4">
                <a:extLst>
                  <a:ext uri="{FF2B5EF4-FFF2-40B4-BE49-F238E27FC236}">
                    <a16:creationId xmlns:a16="http://schemas.microsoft.com/office/drawing/2014/main" id="{76DF0AA3-8B4F-DA8E-EA98-EB762AF92991}"/>
                  </a:ext>
                </a:extLst>
              </p:cNvPr>
              <p:cNvSpPr txBox="1">
                <a:spLocks noRot="1" noChangeAspect="1" noMove="1" noResize="1" noEditPoints="1" noAdjustHandles="1" noChangeArrowheads="1" noChangeShapeType="1" noTextEdit="1"/>
              </p:cNvSpPr>
              <p:nvPr/>
            </p:nvSpPr>
            <p:spPr>
              <a:xfrm>
                <a:off x="3918411" y="5581168"/>
                <a:ext cx="40067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TextBox 5">
                <a:extLst>
                  <a:ext uri="{FF2B5EF4-FFF2-40B4-BE49-F238E27FC236}">
                    <a16:creationId xmlns:a16="http://schemas.microsoft.com/office/drawing/2014/main" id="{DB1583B2-2C19-D298-CBF6-E785CA68D5E8}"/>
                  </a:ext>
                </a:extLst>
              </p:cNvPr>
              <p:cNvSpPr txBox="1"/>
              <p:nvPr/>
            </p:nvSpPr>
            <p:spPr>
              <a:xfrm>
                <a:off x="104065" y="3579738"/>
                <a:ext cx="656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𝑁</m:t>
                          </m:r>
                        </m:e>
                        <m:sub>
                          <m:r>
                            <a:rPr lang="en-US" sz="1800" b="0" i="1" smtClean="0">
                              <a:solidFill>
                                <a:schemeClr val="bg1"/>
                              </a:solidFill>
                              <a:latin typeface="Cambria Math" panose="02040503050406030204" pitchFamily="18" charset="0"/>
                            </a:rPr>
                            <m:t>0</m:t>
                          </m:r>
                        </m:sub>
                      </m:sSub>
                    </m:oMath>
                  </m:oMathPara>
                </a14:m>
                <a:endParaRPr lang="en-JP" dirty="0"/>
              </a:p>
            </p:txBody>
          </p:sp>
        </mc:Choice>
        <mc:Fallback xmlns="">
          <p:sp>
            <p:nvSpPr>
              <p:cNvPr id="29" name="TextBox 5">
                <a:extLst>
                  <a:ext uri="{FF2B5EF4-FFF2-40B4-BE49-F238E27FC236}">
                    <a16:creationId xmlns:a16="http://schemas.microsoft.com/office/drawing/2014/main" id="{DB1583B2-2C19-D298-CBF6-E785CA68D5E8}"/>
                  </a:ext>
                </a:extLst>
              </p:cNvPr>
              <p:cNvSpPr txBox="1">
                <a:spLocks noRot="1" noChangeAspect="1" noMove="1" noResize="1" noEditPoints="1" noAdjustHandles="1" noChangeArrowheads="1" noChangeShapeType="1" noTextEdit="1"/>
              </p:cNvSpPr>
              <p:nvPr/>
            </p:nvSpPr>
            <p:spPr>
              <a:xfrm>
                <a:off x="104065" y="3579738"/>
                <a:ext cx="65686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TextBox 10">
                <a:extLst>
                  <a:ext uri="{FF2B5EF4-FFF2-40B4-BE49-F238E27FC236}">
                    <a16:creationId xmlns:a16="http://schemas.microsoft.com/office/drawing/2014/main" id="{BB47C75B-4134-DFB2-6E0B-64572A077427}"/>
                  </a:ext>
                </a:extLst>
              </p:cNvPr>
              <p:cNvSpPr txBox="1"/>
              <p:nvPr/>
            </p:nvSpPr>
            <p:spPr>
              <a:xfrm>
                <a:off x="4500566" y="4164431"/>
                <a:ext cx="656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𝑁</m:t>
                          </m:r>
                        </m:e>
                        <m:sub>
                          <m:r>
                            <a:rPr lang="en-US" sz="1800" b="0" i="1" smtClean="0">
                              <a:solidFill>
                                <a:schemeClr val="bg1"/>
                              </a:solidFill>
                              <a:latin typeface="Cambria Math" panose="02040503050406030204" pitchFamily="18" charset="0"/>
                            </a:rPr>
                            <m:t>1</m:t>
                          </m:r>
                        </m:sub>
                      </m:sSub>
                    </m:oMath>
                  </m:oMathPara>
                </a14:m>
                <a:endParaRPr lang="en-JP" dirty="0"/>
              </a:p>
            </p:txBody>
          </p:sp>
        </mc:Choice>
        <mc:Fallback xmlns="">
          <p:sp>
            <p:nvSpPr>
              <p:cNvPr id="30" name="TextBox 10">
                <a:extLst>
                  <a:ext uri="{FF2B5EF4-FFF2-40B4-BE49-F238E27FC236}">
                    <a16:creationId xmlns:a16="http://schemas.microsoft.com/office/drawing/2014/main" id="{BB47C75B-4134-DFB2-6E0B-64572A077427}"/>
                  </a:ext>
                </a:extLst>
              </p:cNvPr>
              <p:cNvSpPr txBox="1">
                <a:spLocks noRot="1" noChangeAspect="1" noMove="1" noResize="1" noEditPoints="1" noAdjustHandles="1" noChangeArrowheads="1" noChangeShapeType="1" noTextEdit="1"/>
              </p:cNvSpPr>
              <p:nvPr/>
            </p:nvSpPr>
            <p:spPr>
              <a:xfrm>
                <a:off x="4500566" y="4164431"/>
                <a:ext cx="65686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TextBox 11">
                <a:extLst>
                  <a:ext uri="{FF2B5EF4-FFF2-40B4-BE49-F238E27FC236}">
                    <a16:creationId xmlns:a16="http://schemas.microsoft.com/office/drawing/2014/main" id="{E7B7082B-30A5-325F-4A34-3A5D5486ECED}"/>
                  </a:ext>
                </a:extLst>
              </p:cNvPr>
              <p:cNvSpPr txBox="1"/>
              <p:nvPr/>
            </p:nvSpPr>
            <p:spPr>
              <a:xfrm>
                <a:off x="3422459" y="3059668"/>
                <a:ext cx="656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𝑁</m:t>
                          </m:r>
                        </m:e>
                        <m:sub>
                          <m:r>
                            <a:rPr lang="en-US" sz="1800" b="0" i="1" smtClean="0">
                              <a:solidFill>
                                <a:schemeClr val="bg1"/>
                              </a:solidFill>
                              <a:latin typeface="Cambria Math" panose="02040503050406030204" pitchFamily="18" charset="0"/>
                            </a:rPr>
                            <m:t>2</m:t>
                          </m:r>
                        </m:sub>
                      </m:sSub>
                    </m:oMath>
                  </m:oMathPara>
                </a14:m>
                <a:endParaRPr lang="en-JP" dirty="0"/>
              </a:p>
            </p:txBody>
          </p:sp>
        </mc:Choice>
        <mc:Fallback xmlns="">
          <p:sp>
            <p:nvSpPr>
              <p:cNvPr id="31" name="TextBox 11">
                <a:extLst>
                  <a:ext uri="{FF2B5EF4-FFF2-40B4-BE49-F238E27FC236}">
                    <a16:creationId xmlns:a16="http://schemas.microsoft.com/office/drawing/2014/main" id="{E7B7082B-30A5-325F-4A34-3A5D5486ECED}"/>
                  </a:ext>
                </a:extLst>
              </p:cNvPr>
              <p:cNvSpPr txBox="1">
                <a:spLocks noRot="1" noChangeAspect="1" noMove="1" noResize="1" noEditPoints="1" noAdjustHandles="1" noChangeArrowheads="1" noChangeShapeType="1" noTextEdit="1"/>
              </p:cNvSpPr>
              <p:nvPr/>
            </p:nvSpPr>
            <p:spPr>
              <a:xfrm>
                <a:off x="3422459" y="3059668"/>
                <a:ext cx="656863" cy="369332"/>
              </a:xfrm>
              <a:prstGeom prst="rect">
                <a:avLst/>
              </a:prstGeom>
              <a:blipFill>
                <a:blip r:embed="rId9"/>
                <a:stretch>
                  <a:fillRect/>
                </a:stretch>
              </a:blipFill>
            </p:spPr>
            <p:txBody>
              <a:bodyPr/>
              <a:lstStyle/>
              <a:p>
                <a:r>
                  <a:rPr lang="ja-JP" altLang="en-US">
                    <a:noFill/>
                  </a:rPr>
                  <a:t> </a:t>
                </a:r>
              </a:p>
            </p:txBody>
          </p:sp>
        </mc:Fallback>
      </mc:AlternateContent>
      <p:sp>
        <p:nvSpPr>
          <p:cNvPr id="32" name="TextBox 7">
            <a:extLst>
              <a:ext uri="{FF2B5EF4-FFF2-40B4-BE49-F238E27FC236}">
                <a16:creationId xmlns:a16="http://schemas.microsoft.com/office/drawing/2014/main" id="{1DE3CA4C-C4FC-04EF-64F9-5FE24750AD6D}"/>
              </a:ext>
            </a:extLst>
          </p:cNvPr>
          <p:cNvSpPr txBox="1"/>
          <p:nvPr/>
        </p:nvSpPr>
        <p:spPr>
          <a:xfrm>
            <a:off x="753902" y="5580106"/>
            <a:ext cx="2585100" cy="369332"/>
          </a:xfrm>
          <a:prstGeom prst="rect">
            <a:avLst/>
          </a:prstGeom>
          <a:noFill/>
        </p:spPr>
        <p:txBody>
          <a:bodyPr wrap="square" rtlCol="0">
            <a:spAutoFit/>
          </a:bodyPr>
          <a:lstStyle/>
          <a:p>
            <a:pPr algn="ctr"/>
            <a:r>
              <a:rPr lang="en-US" dirty="0">
                <a:solidFill>
                  <a:schemeClr val="bg2">
                    <a:lumMod val="75000"/>
                  </a:schemeClr>
                </a:solidFill>
                <a:latin typeface="UD Digi Kyokasho NK-R" panose="02020400000000000000" pitchFamily="18" charset="-128"/>
                <a:ea typeface="UD Digi Kyokasho NK-R" panose="02020400000000000000" pitchFamily="18" charset="-128"/>
              </a:rPr>
              <a:t>Base mesh triangle</a:t>
            </a:r>
            <a:endParaRPr lang="en-JP" dirty="0">
              <a:solidFill>
                <a:schemeClr val="bg2">
                  <a:lumMod val="75000"/>
                </a:schemeClr>
              </a:solidFill>
              <a:latin typeface="UD Digi Kyokasho NK-R" panose="02020400000000000000" pitchFamily="18" charset="-128"/>
              <a:ea typeface="UD Digi Kyokasho NK-R" panose="02020400000000000000" pitchFamily="18" charset="-128"/>
            </a:endParaRPr>
          </a:p>
        </p:txBody>
      </p:sp>
      <p:sp>
        <p:nvSpPr>
          <p:cNvPr id="33" name="TextBox 8">
            <a:extLst>
              <a:ext uri="{FF2B5EF4-FFF2-40B4-BE49-F238E27FC236}">
                <a16:creationId xmlns:a16="http://schemas.microsoft.com/office/drawing/2014/main" id="{FECD17C8-BAD5-8434-1D2A-572AF631EB63}"/>
              </a:ext>
            </a:extLst>
          </p:cNvPr>
          <p:cNvSpPr txBox="1"/>
          <p:nvPr/>
        </p:nvSpPr>
        <p:spPr>
          <a:xfrm>
            <a:off x="193694" y="3042175"/>
            <a:ext cx="2585100" cy="369332"/>
          </a:xfrm>
          <a:prstGeom prst="rect">
            <a:avLst/>
          </a:prstGeom>
          <a:noFill/>
        </p:spPr>
        <p:txBody>
          <a:bodyPr wrap="square" rtlCol="0">
            <a:spAutoFit/>
          </a:bodyPr>
          <a:lstStyle/>
          <a:p>
            <a:pPr algn="ctr"/>
            <a:r>
              <a:rPr lang="en-US" dirty="0">
                <a:solidFill>
                  <a:schemeClr val="bg2">
                    <a:lumMod val="75000"/>
                  </a:schemeClr>
                </a:solidFill>
                <a:latin typeface="UD Digi Kyokasho NK-R" panose="02020400000000000000" pitchFamily="18" charset="-128"/>
                <a:ea typeface="UD Digi Kyokasho NK-R" panose="02020400000000000000" pitchFamily="18" charset="-128"/>
              </a:rPr>
              <a:t>Offset mesh triangle</a:t>
            </a:r>
            <a:endParaRPr lang="en-JP" dirty="0">
              <a:solidFill>
                <a:schemeClr val="bg2">
                  <a:lumMod val="75000"/>
                </a:schemeClr>
              </a:solidFill>
              <a:latin typeface="UD Digi Kyokasho NK-R" panose="02020400000000000000" pitchFamily="18" charset="-128"/>
              <a:ea typeface="UD Digi Kyokasho NK-R" panose="02020400000000000000" pitchFamily="18" charset="-128"/>
            </a:endParaRPr>
          </a:p>
        </p:txBody>
      </p:sp>
      <p:cxnSp>
        <p:nvCxnSpPr>
          <p:cNvPr id="34" name="Straight Arrow Connector 2">
            <a:extLst>
              <a:ext uri="{FF2B5EF4-FFF2-40B4-BE49-F238E27FC236}">
                <a16:creationId xmlns:a16="http://schemas.microsoft.com/office/drawing/2014/main" id="{2686DA07-9F13-9FDA-B378-63478CD38FC0}"/>
              </a:ext>
            </a:extLst>
          </p:cNvPr>
          <p:cNvCxnSpPr>
            <a:cxnSpLocks/>
          </p:cNvCxnSpPr>
          <p:nvPr/>
        </p:nvCxnSpPr>
        <p:spPr>
          <a:xfrm flipV="1">
            <a:off x="3918411" y="4397957"/>
            <a:ext cx="729106" cy="1366815"/>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2">
            <a:extLst>
              <a:ext uri="{FF2B5EF4-FFF2-40B4-BE49-F238E27FC236}">
                <a16:creationId xmlns:a16="http://schemas.microsoft.com/office/drawing/2014/main" id="{A3170CA7-5A7B-ED10-D63E-61E0E2467973}"/>
              </a:ext>
            </a:extLst>
          </p:cNvPr>
          <p:cNvCxnSpPr>
            <a:cxnSpLocks/>
            <a:stCxn id="27" idx="0"/>
          </p:cNvCxnSpPr>
          <p:nvPr/>
        </p:nvCxnSpPr>
        <p:spPr>
          <a:xfrm flipH="1" flipV="1">
            <a:off x="425789" y="3964420"/>
            <a:ext cx="884450" cy="1246354"/>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2">
            <a:extLst>
              <a:ext uri="{FF2B5EF4-FFF2-40B4-BE49-F238E27FC236}">
                <a16:creationId xmlns:a16="http://schemas.microsoft.com/office/drawing/2014/main" id="{650E37F0-D51E-D514-AF32-F6E7F53972FC}"/>
              </a:ext>
            </a:extLst>
          </p:cNvPr>
          <p:cNvCxnSpPr>
            <a:cxnSpLocks/>
          </p:cNvCxnSpPr>
          <p:nvPr/>
        </p:nvCxnSpPr>
        <p:spPr>
          <a:xfrm flipV="1">
            <a:off x="3210870" y="3102803"/>
            <a:ext cx="142092" cy="568757"/>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633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fa00244-56bb-4583-b348-6dccedf0da9f">
      <Terms xmlns="http://schemas.microsoft.com/office/infopath/2007/PartnerControls"/>
    </lcf76f155ced4ddcb4097134ff3c332f>
    <TaxCatchAll xmlns="1b4776ee-0c02-4645-88f0-0e957426af7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417331A9ACDE04E9A1939199952CD9E" ma:contentTypeVersion="16" ma:contentTypeDescription="Create a new document." ma:contentTypeScope="" ma:versionID="fd5a432af954a6aa15be90a9b6a7e86c">
  <xsd:schema xmlns:xsd="http://www.w3.org/2001/XMLSchema" xmlns:xs="http://www.w3.org/2001/XMLSchema" xmlns:p="http://schemas.microsoft.com/office/2006/metadata/properties" xmlns:ns2="1b4776ee-0c02-4645-88f0-0e957426af7a" xmlns:ns3="3fa00244-56bb-4583-b348-6dccedf0da9f" targetNamespace="http://schemas.microsoft.com/office/2006/metadata/properties" ma:root="true" ma:fieldsID="be5f080de402e4c9f7f4ddc03abb03e6" ns2:_="" ns3:_="">
    <xsd:import namespace="1b4776ee-0c02-4645-88f0-0e957426af7a"/>
    <xsd:import namespace="3fa00244-56bb-4583-b348-6dccedf0da9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4776ee-0c02-4645-88f0-0e957426af7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3" nillable="true" ma:displayName="Taxonomy Catch All Column" ma:hidden="true" ma:list="{c64eebb1-04cc-4e77-b0ee-ade723828e8a}" ma:internalName="TaxCatchAll" ma:showField="CatchAllData" ma:web="1b4776ee-0c02-4645-88f0-0e957426af7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fa00244-56bb-4583-b348-6dccedf0da9f"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d9e86c8-2d32-41f1-97d4-82699fef5085"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7C77F3-2153-42F6-BC93-99F70A7F333E}">
  <ds:schemaRefs>
    <ds:schemaRef ds:uri="http://schemas.microsoft.com/sharepoint/v3/contenttype/forms"/>
  </ds:schemaRefs>
</ds:datastoreItem>
</file>

<file path=customXml/itemProps2.xml><?xml version="1.0" encoding="utf-8"?>
<ds:datastoreItem xmlns:ds="http://schemas.openxmlformats.org/officeDocument/2006/customXml" ds:itemID="{33F7AD98-139C-4AED-92DA-339892B002A5}">
  <ds:schemaRefs>
    <ds:schemaRef ds:uri="http://schemas.microsoft.com/office/2006/metadata/properties"/>
    <ds:schemaRef ds:uri="http://schemas.microsoft.com/office/infopath/2007/PartnerControls"/>
    <ds:schemaRef ds:uri="3fa00244-56bb-4583-b348-6dccedf0da9f"/>
    <ds:schemaRef ds:uri="1b4776ee-0c02-4645-88f0-0e957426af7a"/>
  </ds:schemaRefs>
</ds:datastoreItem>
</file>

<file path=customXml/itemProps3.xml><?xml version="1.0" encoding="utf-8"?>
<ds:datastoreItem xmlns:ds="http://schemas.openxmlformats.org/officeDocument/2006/customXml" ds:itemID="{676D53A8-A23B-406F-9DDC-56B1F85046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4776ee-0c02-4645-88f0-0e957426af7a"/>
    <ds:schemaRef ds:uri="3fa00244-56bb-4583-b348-6dccedf0da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12240</TotalTime>
  <Words>1668</Words>
  <Application>Microsoft Office PowerPoint</Application>
  <PresentationFormat>ワイド画面</PresentationFormat>
  <Paragraphs>216</Paragraphs>
  <Slides>32</Slides>
  <Notes>31</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32</vt:i4>
      </vt:variant>
    </vt:vector>
  </HeadingPairs>
  <TitlesOfParts>
    <vt:vector size="41" baseType="lpstr">
      <vt:lpstr>Roboto Bk</vt:lpstr>
      <vt:lpstr>Roboto Cn</vt:lpstr>
      <vt:lpstr>UD Digi Kyokasho NK-R</vt:lpstr>
      <vt:lpstr>Arial</vt:lpstr>
      <vt:lpstr>Calibri</vt:lpstr>
      <vt:lpstr>Cambria Math</vt:lpstr>
      <vt:lpstr>Helvetica</vt:lpstr>
      <vt:lpstr>Roboto</vt:lpstr>
      <vt:lpstr>Office Theme</vt:lpstr>
      <vt:lpstr>Nonlinear Ray Tracing for Displacement and Shell Mapping  Shinji Ogaki</vt:lpstr>
      <vt:lpstr>PowerPoint プレゼンテーション</vt:lpstr>
      <vt:lpstr>Displacement Mapping &amp; Shell Mapping</vt:lpstr>
      <vt:lpstr>TFDM (Tessellation-Free Displacement Mapping)</vt:lpstr>
      <vt:lpstr>Shell Mapping</vt:lpstr>
      <vt:lpstr>Goals</vt:lpstr>
      <vt:lpstr>Shell Space (α,β,h)</vt:lpstr>
      <vt:lpstr>Shell Space (α,β,h)</vt:lpstr>
      <vt:lpstr>Shell Space (α,β,h)</vt:lpstr>
      <vt:lpstr>Nonlinear Ray</vt:lpstr>
      <vt:lpstr>Nonlinear Ray </vt:lpstr>
      <vt:lpstr>Nonlinear Ray </vt:lpstr>
      <vt:lpstr>Nonlinear Ray </vt:lpstr>
      <vt:lpstr>Nonlinear Ray </vt:lpstr>
      <vt:lpstr>Nonlinear Ray</vt:lpstr>
      <vt:lpstr>Nonlinear Ray</vt:lpstr>
      <vt:lpstr>Nonlinear Ray</vt:lpstr>
      <vt:lpstr>Tight Bounding Boxes (No Affine Arithmetic)</vt:lpstr>
      <vt:lpstr>Degenerated in Texture Space (No Matrix Inversion)</vt:lpstr>
      <vt:lpstr>Two-Level Acceleration Structure</vt:lpstr>
      <vt:lpstr>Nonlinear Ray-AABB Intersection</vt:lpstr>
      <vt:lpstr>Nonlinear Ray-Triangle Intersection</vt:lpstr>
      <vt:lpstr>Nonlinear Ray Tracing</vt:lpstr>
      <vt:lpstr>Results - Displacement Mapping</vt:lpstr>
      <vt:lpstr>Results - Shell Mapping</vt:lpstr>
      <vt:lpstr>Self Intersection</vt:lpstr>
      <vt:lpstr>Limitations - Precision Issues</vt:lpstr>
      <vt:lpstr>Limitations - Vector Displacement Mapping</vt:lpstr>
      <vt:lpstr>Conclusion</vt:lpstr>
      <vt:lpstr>Acknowledgements</vt:lpstr>
      <vt:lpstr>Thank you!</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 Chan</dc:creator>
  <cp:lastModifiedBy>masumi.k.527@outlook.jp</cp:lastModifiedBy>
  <cp:revision>122</cp:revision>
  <dcterms:created xsi:type="dcterms:W3CDTF">2022-11-11T01:53:40Z</dcterms:created>
  <dcterms:modified xsi:type="dcterms:W3CDTF">2023-12-16T11:47:29Z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0x0101003417331A9ACDE04E9A1939199952CD9E</vt:lpwstr>
  </property>
</Properties>
</file>